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5" r:id="rId13"/>
    <p:sldId id="268" r:id="rId14"/>
    <p:sldId id="269" r:id="rId15"/>
    <p:sldId id="272" r:id="rId16"/>
    <p:sldId id="270" r:id="rId17"/>
    <p:sldId id="271" r:id="rId18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29AFD-80DF-C531-F938-62D593C45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2824E3-2749-F55A-F147-1BF546B9F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BE14DA-6FCF-EC80-CBB0-7E24ECF6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3180B0-A443-00AD-5C0E-6AEFBCCD6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708711-C3B2-5659-8DBC-75BB7358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8658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09F1B-23D5-5CCF-CE14-840A1AEC2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93A804-AD5C-340F-E6B7-68A1D3082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ED42FF-D430-211A-0142-AED56F68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8F3BD9-87AA-24B6-331A-28C347021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56EB3D-27F7-17AC-8FC8-CF9E5BA9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919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787B4FA-B910-33A5-AF32-20410B124B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43B671-C66A-CAA3-D26A-36BEB408C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D90964-6C00-E150-C67F-6D07BF9A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F6C6C9-5715-FBA4-C462-40DE5534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75A5E6-3BE5-B8B1-7699-42169D142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4249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DED52-54C4-48F6-2D61-8B30AC96F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55859A-26F6-C302-16AE-286B6B4F1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03A669-838B-9D7F-2FE6-6EAE012F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657712-F7C3-4D97-7211-6A2CE68A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A833F9-EACB-D78A-EC6D-B7CDDE957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1362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CC2E9-4297-FAC7-E721-E145DB427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D1BD9E-4534-2E9F-06C9-1EACFBB28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A4D729-A032-040B-9465-6B472A39D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EC641F-D02C-8ACD-FBC5-574F48C6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C23E09-F026-EE9C-DFB3-D426F3DD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7294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51501F-300B-D332-6E60-3901513B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151C14-9EDE-773F-4B22-B600553E1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09B4C3-419C-7191-807B-8A3FFFF72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99872D-B680-D6C5-16C3-5A78D1737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AE6076-3998-BD76-D071-90FE9B60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589472-8E34-5DF6-DEDE-56247B2D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273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DCA438-AF7A-9B6F-E5D1-76B65E5A1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C95695-5CF8-303F-52BA-B1A27CF43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AABFD1-D36B-0D0D-4DBD-3456C24B5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8D5440-994A-BE85-6E36-0EDC15FC1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BDA2DC0-E5C7-0C0A-9061-21D8473F4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8456A77-68AE-4AEE-55F4-05787F348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EB4AE30-B5B2-C0F1-80AB-802E7688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83706FD-EA8C-B70F-89B6-375FDDE5B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0045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95C7D1-15E0-2FD9-4FDA-D6289C504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CF6C7C5-3DE9-A5B3-E796-077D4E4AE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DEBD9A-04C1-702A-DCBB-1F09657B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BD4E2E-E910-3620-AA4C-507DC52E1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941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9C71520-1C45-091D-0E21-847CDF24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E5C95F-E478-224A-FE7C-39E40FA84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7A99F1-7B2D-E6F5-03BA-E7AFB954C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844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1A207-159B-8B99-2427-5F1965EF9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B4CF27-2C8F-D161-3995-895C87F1F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0E5C1D-2388-AE15-B6EC-EE911F584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759C87-BF22-0576-7BBB-70B514BBA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5CF723-D0C4-E04F-B131-E4EF4A7BB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DE57E9-3386-5742-E24B-D360F24FB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9925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BDAA8-CD26-0F0E-590B-E6A1FFEA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115BBC3-1E10-92FE-AEEF-A40A7F1DC5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92CB34-0AB6-4EAA-D4FA-93DE60D55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502820-2039-BD06-BAEC-F3D4B673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7A6112-BE5C-A760-594E-CAF2CDF7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87DBC1-E779-5080-CC4B-1151E78A9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3818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6E217C-7BBC-4D77-F857-3F743736B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F0CFB8-BBFB-9AD9-D2C7-94CDB775C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040E3D-6C3D-6B78-6005-513DE64AA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AD2535-1EE1-44D9-A0CB-2A7FB72AA69E}" type="datetimeFigureOut">
              <a:rPr lang="ru-KZ" smtClean="0"/>
              <a:t>12.11.2025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DFE9B9-6669-83B6-95AA-47DF684EB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592C55-3432-AE18-ACB0-19E06169B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00AFD-6016-4E33-86A6-E426A7A3A20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971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6D870-5E4A-DEBB-6602-AAD87B1121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2G </a:t>
            </a:r>
            <a:r>
              <a:rPr lang="ru-RU" dirty="0"/>
              <a:t>ҰЯЛЫ БАЙЛАНЫС ЖҮЙЕЛЕРІ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5C49EE-18CE-F696-CE73-64F97B158E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2230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8588E3-FB1F-3DD0-2DE8-995AC002AE5B}"/>
              </a:ext>
            </a:extLst>
          </p:cNvPr>
          <p:cNvSpPr txBox="1"/>
          <p:nvPr/>
        </p:nvSpPr>
        <p:spPr>
          <a:xfrm>
            <a:off x="294894" y="243739"/>
            <a:ext cx="511835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>
                <a:solidFill>
                  <a:srgbClr val="FF0000"/>
                </a:solidFill>
              </a:rPr>
              <a:t>Кластер </a:t>
            </a:r>
            <a:r>
              <a:rPr lang="ru-RU" sz="2800" b="1" dirty="0" err="1">
                <a:solidFill>
                  <a:srgbClr val="FF0000"/>
                </a:solidFill>
              </a:rPr>
              <a:t>және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оның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өлшемі</a:t>
            </a:r>
            <a:endParaRPr lang="ru-RU" sz="28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ru-RU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Кластер (</a:t>
            </a:r>
            <a:r>
              <a:rPr lang="en-US" sz="2800" b="1" dirty="0"/>
              <a:t>cluster)</a:t>
            </a:r>
            <a:r>
              <a:rPr lang="en-US" sz="2800" dirty="0"/>
              <a:t> — </a:t>
            </a:r>
            <a:r>
              <a:rPr lang="ru-RU" sz="2800" dirty="0" err="1"/>
              <a:t>әртүрлі</a:t>
            </a:r>
            <a:r>
              <a:rPr lang="ru-RU" sz="2800" dirty="0"/>
              <a:t> </a:t>
            </a:r>
            <a:r>
              <a:rPr lang="ru-RU" sz="2800" dirty="0" err="1"/>
              <a:t>жиілік</a:t>
            </a:r>
            <a:r>
              <a:rPr lang="ru-RU" sz="2800" dirty="0"/>
              <a:t> </a:t>
            </a:r>
            <a:r>
              <a:rPr lang="ru-RU" sz="2800" dirty="0" err="1"/>
              <a:t>топтарынан</a:t>
            </a:r>
            <a:r>
              <a:rPr lang="ru-RU" sz="2800" dirty="0"/>
              <a:t> </a:t>
            </a:r>
            <a:r>
              <a:rPr lang="ru-RU" sz="2800" dirty="0" err="1"/>
              <a:t>тұратын</a:t>
            </a:r>
            <a:r>
              <a:rPr lang="ru-RU" sz="2800" dirty="0"/>
              <a:t> </a:t>
            </a:r>
            <a:r>
              <a:rPr lang="ru-RU" sz="2800" dirty="0" err="1"/>
              <a:t>ұяшықтар</a:t>
            </a:r>
            <a:r>
              <a:rPr lang="ru-RU" sz="2800" dirty="0"/>
              <a:t> </a:t>
            </a:r>
            <a:r>
              <a:rPr lang="ru-RU" sz="2800" dirty="0" err="1"/>
              <a:t>жиыны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қарапайым</a:t>
            </a:r>
            <a:r>
              <a:rPr lang="ru-RU" sz="2800" dirty="0"/>
              <a:t> кластер — </a:t>
            </a:r>
            <a:r>
              <a:rPr lang="ru-RU" sz="2800" b="1" dirty="0"/>
              <a:t>7 </a:t>
            </a:r>
            <a:r>
              <a:rPr lang="ru-RU" sz="2800" b="1" dirty="0" err="1"/>
              <a:t>ұяшықтан</a:t>
            </a:r>
            <a:r>
              <a:rPr lang="ru-RU" sz="2800" dirty="0"/>
              <a:t> </a:t>
            </a:r>
            <a:r>
              <a:rPr lang="ru-RU" sz="2800" dirty="0" err="1"/>
              <a:t>тұрады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кластерде</a:t>
            </a:r>
            <a:r>
              <a:rPr lang="ru-RU" sz="2800" dirty="0"/>
              <a:t> </a:t>
            </a:r>
            <a:r>
              <a:rPr lang="ru-RU" sz="2800" dirty="0" err="1"/>
              <a:t>жиіліктер</a:t>
            </a:r>
            <a:r>
              <a:rPr lang="ru-RU" sz="2800" dirty="0"/>
              <a:t> </a:t>
            </a:r>
            <a:r>
              <a:rPr lang="ru-RU" sz="2800" dirty="0" err="1"/>
              <a:t>қайталанбайды</a:t>
            </a:r>
            <a:r>
              <a:rPr lang="ru-RU" sz="2800" dirty="0"/>
              <a:t>, ал </a:t>
            </a:r>
            <a:r>
              <a:rPr lang="ru-RU" sz="2800" dirty="0" err="1"/>
              <a:t>көршілес</a:t>
            </a:r>
            <a:r>
              <a:rPr lang="ru-RU" sz="2800" dirty="0"/>
              <a:t> </a:t>
            </a:r>
            <a:r>
              <a:rPr lang="ru-RU" sz="2800" dirty="0" err="1"/>
              <a:t>кластерлерде</a:t>
            </a:r>
            <a:r>
              <a:rPr lang="ru-RU" sz="2800" dirty="0"/>
              <a:t> — </a:t>
            </a:r>
            <a:r>
              <a:rPr lang="ru-RU" sz="2800" dirty="0" err="1"/>
              <a:t>қайталанады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Осылай</a:t>
            </a:r>
            <a:r>
              <a:rPr lang="ru-RU" sz="2800" dirty="0"/>
              <a:t> </a:t>
            </a:r>
            <a:r>
              <a:rPr lang="ru-RU" sz="2800" dirty="0" err="1"/>
              <a:t>бүкіл</a:t>
            </a:r>
            <a:r>
              <a:rPr lang="ru-RU" sz="2800" dirty="0"/>
              <a:t> </a:t>
            </a:r>
            <a:r>
              <a:rPr lang="ru-RU" sz="2800" dirty="0" err="1"/>
              <a:t>аймақ</a:t>
            </a:r>
            <a:r>
              <a:rPr lang="ru-RU" sz="2800" dirty="0"/>
              <a:t> </a:t>
            </a:r>
            <a:r>
              <a:rPr lang="ru-RU" sz="2800" dirty="0" err="1"/>
              <a:t>бірнеше</a:t>
            </a:r>
            <a:r>
              <a:rPr lang="ru-RU" sz="2800" dirty="0"/>
              <a:t> </a:t>
            </a:r>
            <a:r>
              <a:rPr lang="ru-RU" sz="2800" dirty="0" err="1"/>
              <a:t>кластермен</a:t>
            </a:r>
            <a:r>
              <a:rPr lang="ru-RU" sz="2800" dirty="0"/>
              <a:t> </a:t>
            </a:r>
            <a:r>
              <a:rPr lang="ru-RU" sz="2800" dirty="0" err="1"/>
              <a:t>толығымен</a:t>
            </a:r>
            <a:r>
              <a:rPr lang="ru-RU" sz="2800" dirty="0"/>
              <a:t> </a:t>
            </a:r>
            <a:r>
              <a:rPr lang="ru-RU" sz="2800" dirty="0" err="1"/>
              <a:t>жабылады</a:t>
            </a:r>
            <a:r>
              <a:rPr lang="ru-RU" sz="2800" dirty="0"/>
              <a:t>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384AD7A-0954-8E38-11D7-BD1DCF3FD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248" y="920395"/>
            <a:ext cx="633412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562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7244D-62E2-6FCB-EAE1-C9A13B160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87AA2F4-F831-4986-CD45-BF3E52A6BBD0}"/>
              </a:ext>
            </a:extLst>
          </p:cNvPr>
          <p:cNvSpPr txBox="1"/>
          <p:nvPr/>
        </p:nvSpPr>
        <p:spPr>
          <a:xfrm>
            <a:off x="380238" y="847243"/>
            <a:ext cx="609447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err="1">
                <a:solidFill>
                  <a:srgbClr val="FF0000"/>
                </a:solidFill>
              </a:rPr>
              <a:t>Секторизация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>
                <a:solidFill>
                  <a:srgbClr val="FF0000"/>
                </a:solidFill>
              </a:rPr>
              <a:t>Sectorization)</a:t>
            </a:r>
            <a:endParaRPr lang="kk-KZ" sz="28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ұяшық</a:t>
            </a:r>
            <a:r>
              <a:rPr lang="ru-RU" sz="2800" dirty="0"/>
              <a:t> </a:t>
            </a:r>
            <a:r>
              <a:rPr lang="ru-RU" sz="2800" b="1" dirty="0"/>
              <a:t>3 </a:t>
            </a:r>
            <a:r>
              <a:rPr lang="ru-RU" sz="2800" b="1" dirty="0" err="1"/>
              <a:t>немесе</a:t>
            </a:r>
            <a:r>
              <a:rPr lang="ru-RU" sz="2800" b="1" dirty="0"/>
              <a:t> 6 </a:t>
            </a:r>
            <a:r>
              <a:rPr lang="ru-RU" sz="2800" b="1" dirty="0" err="1"/>
              <a:t>секторға</a:t>
            </a:r>
            <a:r>
              <a:rPr lang="ru-RU" sz="2800" dirty="0"/>
              <a:t> </a:t>
            </a:r>
            <a:r>
              <a:rPr lang="ru-RU" sz="2800" dirty="0" err="1"/>
              <a:t>бөлінеді</a:t>
            </a:r>
            <a:r>
              <a:rPr lang="ru-RU" sz="2800" dirty="0"/>
              <a:t> (120° </a:t>
            </a:r>
            <a:r>
              <a:rPr lang="ru-RU" sz="2800" dirty="0" err="1"/>
              <a:t>немесе</a:t>
            </a:r>
            <a:r>
              <a:rPr lang="ru-RU" sz="2800" dirty="0"/>
              <a:t> 60° </a:t>
            </a:r>
            <a:r>
              <a:rPr lang="ru-RU" sz="2800" dirty="0" err="1"/>
              <a:t>антенналар</a:t>
            </a:r>
            <a:r>
              <a:rPr lang="ru-RU" sz="28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Секторизация</a:t>
            </a:r>
            <a:r>
              <a:rPr lang="ru-RU" sz="2800" dirty="0"/>
              <a:t> </a:t>
            </a:r>
            <a:r>
              <a:rPr lang="ru-RU" sz="2800" b="1" dirty="0" err="1"/>
              <a:t>интерференцияны</a:t>
            </a:r>
            <a:r>
              <a:rPr lang="ru-RU" sz="2800" b="1" dirty="0"/>
              <a:t> </a:t>
            </a:r>
            <a:r>
              <a:rPr lang="ru-RU" sz="2800" b="1" dirty="0" err="1"/>
              <a:t>азайтып</a:t>
            </a:r>
            <a:r>
              <a:rPr lang="ru-RU" sz="2800" dirty="0"/>
              <a:t>,</a:t>
            </a:r>
            <a:br>
              <a:rPr lang="ru-RU" sz="2800" dirty="0"/>
            </a:br>
            <a:r>
              <a:rPr lang="ru-RU" sz="2800" dirty="0" err="1"/>
              <a:t>бірдей</a:t>
            </a:r>
            <a:r>
              <a:rPr lang="ru-RU" sz="2800" dirty="0"/>
              <a:t> </a:t>
            </a:r>
            <a:r>
              <a:rPr lang="ru-RU" sz="2800" dirty="0" err="1"/>
              <a:t>жиіліктерді</a:t>
            </a:r>
            <a:r>
              <a:rPr lang="ru-RU" sz="2800" dirty="0"/>
              <a:t> </a:t>
            </a:r>
            <a:r>
              <a:rPr lang="ru-RU" sz="2800" b="1" dirty="0" err="1"/>
              <a:t>жиірек</a:t>
            </a:r>
            <a:r>
              <a:rPr lang="ru-RU" sz="2800" b="1" dirty="0"/>
              <a:t> </a:t>
            </a:r>
            <a:r>
              <a:rPr lang="ru-RU" sz="2800" b="1" dirty="0" err="1"/>
              <a:t>пайдалануға</a:t>
            </a:r>
            <a:r>
              <a:rPr lang="ru-RU" sz="2800" dirty="0"/>
              <a:t> </a:t>
            </a:r>
            <a:r>
              <a:rPr lang="ru-RU" sz="2800" dirty="0" err="1"/>
              <a:t>мүмкіндік</a:t>
            </a:r>
            <a:r>
              <a:rPr lang="ru-RU" sz="2800" dirty="0"/>
              <a:t> </a:t>
            </a:r>
            <a:r>
              <a:rPr lang="ru-RU" sz="2800" dirty="0" err="1"/>
              <a:t>береді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секторда</a:t>
            </a:r>
            <a:r>
              <a:rPr lang="ru-RU" sz="2800" dirty="0"/>
              <a:t> сигнал тек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бағытта</a:t>
            </a:r>
            <a:r>
              <a:rPr lang="ru-RU" sz="2800" dirty="0"/>
              <a:t> </a:t>
            </a:r>
            <a:r>
              <a:rPr lang="ru-RU" sz="2800" dirty="0" err="1"/>
              <a:t>тарайды</a:t>
            </a:r>
            <a:r>
              <a:rPr lang="ru-RU" sz="28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0DD740-ECB5-2568-925D-3A9CCE609D34}"/>
              </a:ext>
            </a:extLst>
          </p:cNvPr>
          <p:cNvSpPr txBox="1"/>
          <p:nvPr/>
        </p:nvSpPr>
        <p:spPr>
          <a:xfrm>
            <a:off x="6649974" y="847243"/>
            <a:ext cx="531952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err="1">
                <a:solidFill>
                  <a:srgbClr val="FF0000"/>
                </a:solidFill>
              </a:rPr>
              <a:t>Ұяшықтардың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түрлері</a:t>
            </a:r>
            <a:endParaRPr lang="ru-RU" sz="28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ru-RU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 err="1"/>
              <a:t>Макросота</a:t>
            </a:r>
            <a:r>
              <a:rPr lang="ru-RU" sz="2800" dirty="0"/>
              <a:t> – </a:t>
            </a:r>
            <a:r>
              <a:rPr lang="ru-RU" sz="2800" dirty="0" err="1"/>
              <a:t>үлкен</a:t>
            </a:r>
            <a:r>
              <a:rPr lang="ru-RU" sz="2800" dirty="0"/>
              <a:t> радиус (</a:t>
            </a:r>
            <a:r>
              <a:rPr lang="ru-RU" sz="2800" dirty="0" err="1"/>
              <a:t>бірнеше</a:t>
            </a:r>
            <a:r>
              <a:rPr lang="ru-RU" sz="2800" dirty="0"/>
              <a:t> км).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 err="1"/>
              <a:t>Микросота</a:t>
            </a:r>
            <a:r>
              <a:rPr lang="ru-RU" sz="2800" dirty="0"/>
              <a:t> – </a:t>
            </a:r>
            <a:r>
              <a:rPr lang="ru-RU" sz="2800" dirty="0" err="1"/>
              <a:t>шағын</a:t>
            </a:r>
            <a:r>
              <a:rPr lang="ru-RU" sz="2800" dirty="0"/>
              <a:t> радиус (</a:t>
            </a:r>
            <a:r>
              <a:rPr lang="ru-RU" sz="2800" dirty="0" err="1"/>
              <a:t>ондаған</a:t>
            </a:r>
            <a:r>
              <a:rPr lang="ru-RU" sz="2800" dirty="0"/>
              <a:t>/</a:t>
            </a:r>
            <a:r>
              <a:rPr lang="ru-RU" sz="2800" dirty="0" err="1"/>
              <a:t>жүздеген</a:t>
            </a:r>
            <a:r>
              <a:rPr lang="ru-RU" sz="2800" dirty="0"/>
              <a:t> метр).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 err="1"/>
              <a:t>Пикосота</a:t>
            </a:r>
            <a:r>
              <a:rPr lang="ru-RU" sz="2800" dirty="0"/>
              <a:t> – </a:t>
            </a:r>
            <a:r>
              <a:rPr lang="ru-RU" sz="2800" dirty="0" err="1"/>
              <a:t>ғимарат</a:t>
            </a:r>
            <a:r>
              <a:rPr lang="ru-RU" sz="2800" dirty="0"/>
              <a:t> </a:t>
            </a:r>
            <a:r>
              <a:rPr lang="ru-RU" sz="2800" dirty="0" err="1"/>
              <a:t>ішіндегі</a:t>
            </a:r>
            <a:r>
              <a:rPr lang="ru-RU" sz="2800" dirty="0"/>
              <a:t> </a:t>
            </a:r>
            <a:r>
              <a:rPr lang="ru-RU" sz="2800" dirty="0" err="1"/>
              <a:t>шағын</a:t>
            </a:r>
            <a:r>
              <a:rPr lang="ru-RU" sz="2800" dirty="0"/>
              <a:t> </a:t>
            </a:r>
            <a:r>
              <a:rPr lang="ru-RU" sz="2800" dirty="0" err="1"/>
              <a:t>аймақтар</a:t>
            </a:r>
            <a:r>
              <a:rPr lang="ru-RU" sz="2800" dirty="0"/>
              <a:t> (</a:t>
            </a:r>
            <a:r>
              <a:rPr lang="ru-RU" sz="2800" dirty="0" err="1"/>
              <a:t>офистер</a:t>
            </a:r>
            <a:r>
              <a:rPr lang="ru-RU" sz="2800" dirty="0"/>
              <a:t>, </a:t>
            </a:r>
            <a:r>
              <a:rPr lang="ru-RU" sz="2800" dirty="0" err="1"/>
              <a:t>әуежайлар</a:t>
            </a:r>
            <a:r>
              <a:rPr lang="ru-RU" sz="2800" dirty="0"/>
              <a:t>).</a:t>
            </a:r>
            <a:br>
              <a:rPr lang="ru-RU" sz="2800" dirty="0"/>
            </a:b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dirty="0" err="1"/>
              <a:t>әдіс</a:t>
            </a:r>
            <a:r>
              <a:rPr lang="ru-RU" sz="2800" dirty="0"/>
              <a:t> </a:t>
            </a:r>
            <a:r>
              <a:rPr lang="ru-RU" sz="2800" b="1" dirty="0" err="1"/>
              <a:t>жүктемені</a:t>
            </a:r>
            <a:r>
              <a:rPr lang="ru-RU" sz="2800" b="1" dirty="0"/>
              <a:t> </a:t>
            </a:r>
            <a:r>
              <a:rPr lang="ru-RU" sz="2800" b="1" dirty="0" err="1"/>
              <a:t>азайту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b="1" dirty="0" err="1"/>
              <a:t>абоненттер</a:t>
            </a:r>
            <a:r>
              <a:rPr lang="ru-RU" sz="2800" b="1" dirty="0"/>
              <a:t> </a:t>
            </a:r>
            <a:r>
              <a:rPr lang="ru-RU" sz="2800" b="1" dirty="0" err="1"/>
              <a:t>санын</a:t>
            </a:r>
            <a:r>
              <a:rPr lang="ru-RU" sz="2800" b="1" dirty="0"/>
              <a:t> </a:t>
            </a:r>
            <a:r>
              <a:rPr lang="ru-RU" sz="2800" b="1" dirty="0" err="1"/>
              <a:t>көбейтуге</a:t>
            </a:r>
            <a:r>
              <a:rPr lang="ru-RU" sz="2800" dirty="0"/>
              <a:t> </a:t>
            </a:r>
            <a:r>
              <a:rPr lang="ru-RU" sz="2800" dirty="0" err="1"/>
              <a:t>мүмкіндік</a:t>
            </a:r>
            <a:r>
              <a:rPr lang="ru-RU" sz="2800" dirty="0"/>
              <a:t> </a:t>
            </a:r>
            <a:r>
              <a:rPr lang="ru-RU" sz="2800" dirty="0" err="1"/>
              <a:t>береді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916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90EA7-D455-7E80-2D80-CCD266555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1. GSM </a:t>
            </a:r>
            <a:r>
              <a:rPr lang="ru-RU" b="1" dirty="0" err="1">
                <a:solidFill>
                  <a:srgbClr val="FF0000"/>
                </a:solidFill>
              </a:rPr>
              <a:t>желісінің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негізгі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элементтері</a:t>
            </a:r>
            <a:endParaRPr lang="ru-KZ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E75018-B0FF-4672-F752-E55372570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296" y="1816481"/>
            <a:ext cx="3587496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GSM </a:t>
            </a:r>
            <a:r>
              <a:rPr lang="ru-RU" sz="2400" dirty="0" err="1"/>
              <a:t>желісі</a:t>
            </a:r>
            <a:r>
              <a:rPr lang="ru-RU" sz="2400" dirty="0"/>
              <a:t>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бөлікке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:</a:t>
            </a:r>
          </a:p>
          <a:p>
            <a:r>
              <a:rPr lang="ru-RU" sz="2400" b="1" dirty="0" err="1"/>
              <a:t>Мобильді</a:t>
            </a:r>
            <a:r>
              <a:rPr lang="ru-RU" sz="2400" b="1" dirty="0"/>
              <a:t> станция (МС)</a:t>
            </a:r>
            <a:endParaRPr lang="ru-RU" sz="2400" dirty="0"/>
          </a:p>
          <a:p>
            <a:r>
              <a:rPr lang="ru-RU" sz="2400" b="1" dirty="0" err="1"/>
              <a:t>Базалық</a:t>
            </a:r>
            <a:r>
              <a:rPr lang="ru-RU" sz="2400" b="1" dirty="0"/>
              <a:t> станция (БС)</a:t>
            </a:r>
            <a:endParaRPr lang="ru-RU" sz="2400" dirty="0"/>
          </a:p>
          <a:p>
            <a:r>
              <a:rPr lang="ru-RU" sz="2400" b="1" dirty="0"/>
              <a:t>Коммутация </a:t>
            </a:r>
            <a:r>
              <a:rPr lang="ru-RU" sz="2400" b="1" dirty="0" err="1"/>
              <a:t>орталығы</a:t>
            </a:r>
            <a:r>
              <a:rPr lang="ru-RU" sz="2400" b="1" dirty="0"/>
              <a:t> (ЦК)</a:t>
            </a:r>
            <a:br>
              <a:rPr lang="ru-RU" sz="2400" dirty="0"/>
            </a:b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элементтер</a:t>
            </a:r>
            <a:r>
              <a:rPr lang="ru-RU" sz="2400" dirty="0"/>
              <a:t> </a:t>
            </a:r>
            <a:r>
              <a:rPr lang="ru-RU" sz="2400" dirty="0" err="1"/>
              <a:t>арнайы</a:t>
            </a:r>
            <a:r>
              <a:rPr lang="ru-RU" sz="2400" dirty="0"/>
              <a:t> </a:t>
            </a:r>
            <a:r>
              <a:rPr lang="ru-RU" sz="2400" b="1" dirty="0" err="1"/>
              <a:t>интерфейстермен</a:t>
            </a:r>
            <a:r>
              <a:rPr lang="ru-RU" sz="2400" dirty="0"/>
              <a:t> (</a:t>
            </a:r>
            <a:r>
              <a:rPr lang="en-US" sz="2400" dirty="0"/>
              <a:t>A, Abis, Um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т.б</a:t>
            </a:r>
            <a:r>
              <a:rPr lang="ru-RU" sz="2400" dirty="0"/>
              <a:t>.) </a:t>
            </a:r>
            <a:r>
              <a:rPr lang="ru-RU" sz="2400" dirty="0" err="1"/>
              <a:t>байланысады</a:t>
            </a:r>
            <a:r>
              <a:rPr lang="ru-RU" sz="2400" dirty="0"/>
              <a:t>.</a:t>
            </a:r>
          </a:p>
          <a:p>
            <a:endParaRPr lang="ru-KZ" sz="2400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8D067D10-BB2D-A909-F485-70000D240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038" y="2199323"/>
            <a:ext cx="7244546" cy="326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203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0A40C4-7AD8-3213-F2F9-80EFECBCCD44}"/>
              </a:ext>
            </a:extLst>
          </p:cNvPr>
          <p:cNvSpPr txBox="1"/>
          <p:nvPr/>
        </p:nvSpPr>
        <p:spPr>
          <a:xfrm>
            <a:off x="356427" y="1166842"/>
            <a:ext cx="47550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err="1"/>
              <a:t>Базалық</a:t>
            </a:r>
            <a:r>
              <a:rPr lang="ru-RU" sz="2400" dirty="0"/>
              <a:t> станция — МС </a:t>
            </a:r>
            <a:r>
              <a:rPr lang="ru-RU" sz="2400" dirty="0" err="1"/>
              <a:t>және</a:t>
            </a:r>
            <a:r>
              <a:rPr lang="ru-RU" sz="2400" dirty="0"/>
              <a:t> коммутация </a:t>
            </a:r>
            <a:r>
              <a:rPr lang="ru-RU" sz="2400" dirty="0" err="1"/>
              <a:t>орталығы</a:t>
            </a:r>
            <a:r>
              <a:rPr lang="ru-RU" sz="2400" dirty="0"/>
              <a:t> </a:t>
            </a:r>
            <a:r>
              <a:rPr lang="ru-RU" sz="2400" dirty="0" err="1"/>
              <a:t>арасындағы</a:t>
            </a:r>
            <a:r>
              <a:rPr lang="ru-RU" sz="2400" dirty="0"/>
              <a:t> </a:t>
            </a:r>
            <a:r>
              <a:rPr lang="ru-RU" sz="2400" b="1" dirty="0" err="1"/>
              <a:t>радиоарна</a:t>
            </a:r>
            <a:r>
              <a:rPr lang="ru-RU" sz="2400" b="1" dirty="0"/>
              <a:t> </a:t>
            </a:r>
            <a:r>
              <a:rPr lang="ru-RU" sz="2400" b="1" dirty="0" err="1"/>
              <a:t>арқылы</a:t>
            </a:r>
            <a:r>
              <a:rPr lang="ru-RU" sz="2400" b="1" dirty="0"/>
              <a:t> </a:t>
            </a:r>
            <a:r>
              <a:rPr lang="ru-RU" sz="2400" b="1" dirty="0" err="1"/>
              <a:t>байланыс</a:t>
            </a:r>
            <a:r>
              <a:rPr lang="ru-RU" sz="2400" b="1" dirty="0"/>
              <a:t> </a:t>
            </a:r>
            <a:r>
              <a:rPr lang="ru-RU" sz="2400" b="1" dirty="0" err="1"/>
              <a:t>ұйымдастыратын</a:t>
            </a:r>
            <a:r>
              <a:rPr lang="ru-RU" sz="2400" dirty="0"/>
              <a:t> </a:t>
            </a:r>
            <a:r>
              <a:rPr lang="ru-RU" sz="2400" dirty="0" err="1"/>
              <a:t>торап</a:t>
            </a:r>
            <a:r>
              <a:rPr lang="ru-RU" sz="2400" dirty="0"/>
              <a:t>.</a:t>
            </a:r>
          </a:p>
          <a:p>
            <a:pPr>
              <a:buNone/>
            </a:pPr>
            <a:r>
              <a:rPr lang="ru-RU" sz="2400" b="1" dirty="0"/>
              <a:t>БС </a:t>
            </a:r>
            <a:r>
              <a:rPr lang="ru-RU" sz="2400" b="1" dirty="0" err="1"/>
              <a:t>құрылымы</a:t>
            </a:r>
            <a:r>
              <a:rPr lang="ru-RU" sz="2400" b="1" dirty="0"/>
              <a:t>: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Антенна </a:t>
            </a:r>
            <a:r>
              <a:rPr lang="ru-RU" sz="2400" dirty="0" err="1"/>
              <a:t>жүйесі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Электрондық</a:t>
            </a:r>
            <a:r>
              <a:rPr lang="ru-RU" sz="2400" dirty="0"/>
              <a:t> коммутатор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Бірнеше</a:t>
            </a:r>
            <a:r>
              <a:rPr lang="ru-RU" sz="2400" dirty="0"/>
              <a:t> </a:t>
            </a:r>
            <a:r>
              <a:rPr lang="ru-RU" sz="2400" dirty="0" err="1"/>
              <a:t>қабылдағыштар</a:t>
            </a:r>
            <a:r>
              <a:rPr lang="ru-RU" sz="2400" dirty="0"/>
              <a:t> мен </a:t>
            </a:r>
            <a:r>
              <a:rPr lang="ru-RU" sz="2400" dirty="0" err="1"/>
              <a:t>таратқыштар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Контроллер БС (</a:t>
            </a:r>
            <a:r>
              <a:rPr lang="en-US" sz="2400" dirty="0"/>
              <a:t>BSC)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желісі</a:t>
            </a:r>
            <a:r>
              <a:rPr lang="ru-RU" sz="2400" dirty="0"/>
              <a:t> (ЦК-мен)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282CC11-69D1-3266-D5D2-BBAE7C1182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9048" y="191452"/>
            <a:ext cx="6486525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434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1EB278-4058-14E1-1EE6-4EE893A614F8}"/>
              </a:ext>
            </a:extLst>
          </p:cNvPr>
          <p:cNvSpPr txBox="1"/>
          <p:nvPr/>
        </p:nvSpPr>
        <p:spPr>
          <a:xfrm>
            <a:off x="258318" y="922866"/>
            <a:ext cx="566699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/>
              <a:t>Коммутация </a:t>
            </a:r>
            <a:r>
              <a:rPr lang="ru-RU" sz="2800" b="1" dirty="0" err="1"/>
              <a:t>орталығы</a:t>
            </a:r>
            <a:r>
              <a:rPr lang="ru-RU" sz="2800" b="1" dirty="0"/>
              <a:t> (ЦК)</a:t>
            </a:r>
          </a:p>
          <a:p>
            <a:pPr>
              <a:buNone/>
            </a:pPr>
            <a:endParaRPr lang="ru-RU" sz="2800" b="1" dirty="0"/>
          </a:p>
          <a:p>
            <a:pPr>
              <a:buNone/>
            </a:pPr>
            <a:r>
              <a:rPr lang="ru-RU" sz="2800" b="1" dirty="0"/>
              <a:t>ЦК (</a:t>
            </a:r>
            <a:r>
              <a:rPr lang="en-US" sz="2800" b="1" dirty="0"/>
              <a:t>MSC – Mobile Switching Center)</a:t>
            </a:r>
            <a:r>
              <a:rPr lang="en-US" sz="2800" dirty="0"/>
              <a:t> — GSM </a:t>
            </a:r>
            <a:r>
              <a:rPr lang="ru-RU" sz="2800" dirty="0" err="1"/>
              <a:t>жүйесінің</a:t>
            </a:r>
            <a:r>
              <a:rPr lang="ru-RU" sz="2800" dirty="0"/>
              <a:t> «</a:t>
            </a:r>
            <a:r>
              <a:rPr lang="ru-RU" sz="2800" dirty="0" err="1"/>
              <a:t>жүрегі</a:t>
            </a:r>
            <a:r>
              <a:rPr lang="ru-RU" sz="2800" dirty="0"/>
              <a:t>».</a:t>
            </a:r>
            <a:br>
              <a:rPr lang="ru-RU" sz="2800" dirty="0"/>
            </a:br>
            <a:r>
              <a:rPr lang="ru-RU" sz="2800" dirty="0"/>
              <a:t>Ол </a:t>
            </a:r>
            <a:r>
              <a:rPr lang="ru-RU" sz="2800" dirty="0" err="1"/>
              <a:t>барлық</a:t>
            </a:r>
            <a:r>
              <a:rPr lang="ru-RU" sz="2800" dirty="0"/>
              <a:t> БС-</a:t>
            </a:r>
            <a:r>
              <a:rPr lang="ru-RU" sz="2800" dirty="0" err="1"/>
              <a:t>лардан</a:t>
            </a:r>
            <a:r>
              <a:rPr lang="ru-RU" sz="2800" dirty="0"/>
              <a:t> </a:t>
            </a:r>
            <a:r>
              <a:rPr lang="ru-RU" sz="2800" dirty="0" err="1"/>
              <a:t>ақпарат</a:t>
            </a:r>
            <a:r>
              <a:rPr lang="ru-RU" sz="2800" dirty="0"/>
              <a:t> </a:t>
            </a:r>
            <a:r>
              <a:rPr lang="ru-RU" sz="2800" dirty="0" err="1"/>
              <a:t>ағындарын</a:t>
            </a:r>
            <a:r>
              <a:rPr lang="ru-RU" sz="2800" dirty="0"/>
              <a:t> </a:t>
            </a:r>
            <a:r>
              <a:rPr lang="ru-RU" sz="2800" dirty="0" err="1"/>
              <a:t>қабылдайды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басқа</a:t>
            </a:r>
            <a:r>
              <a:rPr lang="ru-RU" sz="2800" dirty="0"/>
              <a:t> </a:t>
            </a:r>
            <a:r>
              <a:rPr lang="ru-RU" sz="2800" dirty="0" err="1"/>
              <a:t>желілермен</a:t>
            </a:r>
            <a:r>
              <a:rPr lang="ru-RU" sz="2800" dirty="0"/>
              <a:t> (телефон, спутник, интернет) </a:t>
            </a:r>
            <a:r>
              <a:rPr lang="ru-RU" sz="2800" dirty="0" err="1"/>
              <a:t>байланыстырады</a:t>
            </a:r>
            <a:r>
              <a:rPr lang="ru-RU" sz="2800" dirty="0"/>
              <a:t>.</a:t>
            </a:r>
            <a:endParaRPr lang="en-US" sz="2800" dirty="0"/>
          </a:p>
          <a:p>
            <a:pPr>
              <a:buNone/>
            </a:pPr>
            <a:endParaRPr lang="ru-R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2E084F-1D1A-E002-1311-FCEEB8831EB6}"/>
              </a:ext>
            </a:extLst>
          </p:cNvPr>
          <p:cNvSpPr txBox="1"/>
          <p:nvPr/>
        </p:nvSpPr>
        <p:spPr>
          <a:xfrm>
            <a:off x="6015228" y="922866"/>
            <a:ext cx="546049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err="1"/>
              <a:t>Негізгі</a:t>
            </a:r>
            <a:r>
              <a:rPr lang="ru-RU" sz="2800" b="1" dirty="0"/>
              <a:t> </a:t>
            </a:r>
            <a:r>
              <a:rPr lang="ru-RU" sz="2800" b="1" dirty="0" err="1"/>
              <a:t>функциялары</a:t>
            </a:r>
            <a:r>
              <a:rPr lang="ru-RU" sz="2800" b="1" dirty="0"/>
              <a:t>:</a:t>
            </a:r>
          </a:p>
          <a:p>
            <a:pPr>
              <a:buNone/>
            </a:pPr>
            <a:endParaRPr lang="ru-RU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Байланыс</a:t>
            </a:r>
            <a:r>
              <a:rPr lang="ru-RU" sz="2800" dirty="0"/>
              <a:t> </a:t>
            </a:r>
            <a:r>
              <a:rPr lang="ru-RU" sz="2800" dirty="0" err="1"/>
              <a:t>орнату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бағыттау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Абоненттерді</a:t>
            </a:r>
            <a:r>
              <a:rPr lang="ru-RU" sz="2800" dirty="0"/>
              <a:t> </a:t>
            </a:r>
            <a:r>
              <a:rPr lang="ru-RU" sz="2800" dirty="0" err="1"/>
              <a:t>тіркеу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аутентификация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Трафикті</a:t>
            </a:r>
            <a:r>
              <a:rPr lang="ru-RU" sz="2800" dirty="0"/>
              <a:t> </a:t>
            </a:r>
            <a:r>
              <a:rPr lang="ru-RU" sz="2800" dirty="0" err="1"/>
              <a:t>басқару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Деректер</a:t>
            </a:r>
            <a:r>
              <a:rPr lang="ru-RU" sz="2800" dirty="0"/>
              <a:t> мен </a:t>
            </a:r>
            <a:r>
              <a:rPr lang="ru-RU" sz="2800" dirty="0" err="1"/>
              <a:t>қоңырауларды</a:t>
            </a:r>
            <a:r>
              <a:rPr lang="ru-RU" sz="2800" dirty="0"/>
              <a:t> </a:t>
            </a:r>
            <a:r>
              <a:rPr lang="ru-RU" sz="2800" dirty="0" err="1"/>
              <a:t>бағыттау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Қауіпсіздік</a:t>
            </a:r>
            <a:r>
              <a:rPr lang="ru-RU" sz="2800" dirty="0"/>
              <a:t> пен </a:t>
            </a:r>
            <a:r>
              <a:rPr lang="ru-RU" sz="2800" dirty="0" err="1"/>
              <a:t>шифрлауды</a:t>
            </a:r>
            <a:r>
              <a:rPr lang="ru-RU" sz="2800" dirty="0"/>
              <a:t> </a:t>
            </a:r>
            <a:r>
              <a:rPr lang="ru-RU" sz="2800" dirty="0" err="1"/>
              <a:t>қамтамасыз</a:t>
            </a:r>
            <a:r>
              <a:rPr lang="ru-RU" sz="2800" dirty="0"/>
              <a:t> </a:t>
            </a:r>
            <a:r>
              <a:rPr lang="ru-RU" sz="2800" dirty="0" err="1"/>
              <a:t>ету</a:t>
            </a:r>
            <a:r>
              <a:rPr lang="ru-KZ" sz="2800" dirty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61254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EE5AE5-786D-28D3-310A-25C8B0E4A5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114" y="823533"/>
            <a:ext cx="7145894" cy="46262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08163A-C5FF-00C7-3024-62CD5A8CF042}"/>
              </a:ext>
            </a:extLst>
          </p:cNvPr>
          <p:cNvSpPr txBox="1"/>
          <p:nvPr/>
        </p:nvSpPr>
        <p:spPr>
          <a:xfrm>
            <a:off x="322326" y="914971"/>
            <a:ext cx="478778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/>
              <a:t>ЦК </a:t>
            </a:r>
            <a:r>
              <a:rPr lang="ru-RU" sz="2400" b="1" dirty="0" err="1"/>
              <a:t>құрамына</a:t>
            </a:r>
            <a:r>
              <a:rPr lang="ru-RU" sz="2400" b="1" dirty="0"/>
              <a:t> </a:t>
            </a:r>
            <a:r>
              <a:rPr lang="ru-RU" sz="2400" b="1" dirty="0" err="1"/>
              <a:t>кіреді</a:t>
            </a:r>
            <a:r>
              <a:rPr lang="ru-RU" sz="2400" b="1" dirty="0"/>
              <a:t>:</a:t>
            </a:r>
            <a:endParaRPr lang="en-US" sz="2400" b="1" dirty="0"/>
          </a:p>
          <a:p>
            <a:pPr>
              <a:buNone/>
            </a:pP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Контроллерлер</a:t>
            </a:r>
            <a:r>
              <a:rPr lang="ru-RU" sz="2400" dirty="0"/>
              <a:t> (</a:t>
            </a:r>
            <a:r>
              <a:rPr lang="ru-RU" sz="2400" dirty="0" err="1"/>
              <a:t>байланысты</a:t>
            </a:r>
            <a:r>
              <a:rPr lang="ru-RU" sz="2400" dirty="0"/>
              <a:t> </a:t>
            </a:r>
            <a:r>
              <a:rPr lang="ru-RU" sz="2400" dirty="0" err="1"/>
              <a:t>басқарады</a:t>
            </a:r>
            <a:r>
              <a:rPr lang="ru-RU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Коммутаторлар</a:t>
            </a:r>
            <a:r>
              <a:rPr lang="ru-RU" sz="2400" dirty="0"/>
              <a:t> (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ағындарын</a:t>
            </a:r>
            <a:r>
              <a:rPr lang="ru-RU" sz="2400" dirty="0"/>
              <a:t> </a:t>
            </a:r>
            <a:r>
              <a:rPr lang="ru-RU" sz="2400" dirty="0" err="1"/>
              <a:t>қосады</a:t>
            </a:r>
            <a:r>
              <a:rPr lang="ru-RU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Гостевой </a:t>
            </a:r>
            <a:r>
              <a:rPr lang="ru-RU" sz="2400" dirty="0" err="1"/>
              <a:t>және</a:t>
            </a:r>
            <a:r>
              <a:rPr lang="ru-RU" sz="2400" dirty="0"/>
              <a:t> Домашний </a:t>
            </a:r>
            <a:r>
              <a:rPr lang="ru-RU" sz="2400" dirty="0" err="1"/>
              <a:t>регистрлер</a:t>
            </a:r>
            <a:r>
              <a:rPr lang="ru-RU" sz="2400" dirty="0"/>
              <a:t> (</a:t>
            </a:r>
            <a:r>
              <a:rPr lang="en-US" sz="2400" dirty="0"/>
              <a:t>GR, DR)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Аутентификация </a:t>
            </a:r>
            <a:r>
              <a:rPr lang="ru-RU" sz="2400" dirty="0" err="1"/>
              <a:t>орталығы</a:t>
            </a:r>
            <a:r>
              <a:rPr lang="ru-RU" sz="2400" dirty="0"/>
              <a:t> (</a:t>
            </a:r>
            <a:r>
              <a:rPr lang="en-US" sz="2400" dirty="0"/>
              <a:t>AUC)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Жабдық</a:t>
            </a:r>
            <a:r>
              <a:rPr lang="ru-RU" sz="2400" dirty="0"/>
              <a:t> </a:t>
            </a:r>
            <a:r>
              <a:rPr lang="ru-RU" sz="2400" dirty="0" err="1"/>
              <a:t>идентификациясы</a:t>
            </a:r>
            <a:r>
              <a:rPr lang="ru-RU" sz="2400" dirty="0"/>
              <a:t> </a:t>
            </a:r>
            <a:r>
              <a:rPr lang="ru-RU" sz="2400" dirty="0" err="1"/>
              <a:t>регистрі</a:t>
            </a:r>
            <a:r>
              <a:rPr lang="ru-RU" sz="2400" dirty="0"/>
              <a:t> (</a:t>
            </a:r>
            <a:r>
              <a:rPr lang="en-US" sz="2400" dirty="0"/>
              <a:t>EIR)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/>
              <a:t>Терминалдар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бақылау</a:t>
            </a:r>
            <a:r>
              <a:rPr lang="ru-RU" sz="2400" dirty="0"/>
              <a:t> </a:t>
            </a:r>
            <a:r>
              <a:rPr lang="ru-RU" sz="2400" dirty="0" err="1"/>
              <a:t>жүйелері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37842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413B41D-8B43-106F-C7BC-A79708476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92643"/>
              </p:ext>
            </p:extLst>
          </p:nvPr>
        </p:nvGraphicFramePr>
        <p:xfrm>
          <a:off x="432054" y="1797590"/>
          <a:ext cx="10515600" cy="3749040"/>
        </p:xfrm>
        <a:graphic>
          <a:graphicData uri="http://schemas.openxmlformats.org/drawingml/2006/table">
            <a:tbl>
              <a:tblPr/>
              <a:tblGrid>
                <a:gridCol w="1950720">
                  <a:extLst>
                    <a:ext uri="{9D8B030D-6E8A-4147-A177-3AD203B41FA5}">
                      <a16:colId xmlns:a16="http://schemas.microsoft.com/office/drawing/2014/main" val="1908391996"/>
                    </a:ext>
                  </a:extLst>
                </a:gridCol>
                <a:gridCol w="8564880">
                  <a:extLst>
                    <a:ext uri="{9D8B030D-6E8A-4147-A177-3AD203B41FA5}">
                      <a16:colId xmlns:a16="http://schemas.microsoft.com/office/drawing/2014/main" val="32614909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/>
                        <a:t>Регистр 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Міндеті</a:t>
                      </a:r>
                      <a:endParaRPr lang="ru-RU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918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DR (HLR)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Тұрақты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тіркелген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абоненттер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туралы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мәліметтер</a:t>
                      </a:r>
                      <a:r>
                        <a:rPr lang="ru-RU" sz="2400" dirty="0"/>
                        <a:t> (</a:t>
                      </a:r>
                      <a:r>
                        <a:rPr lang="ru-RU" sz="2400" dirty="0" err="1"/>
                        <a:t>нөмір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қызмет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түрі</a:t>
                      </a:r>
                      <a:r>
                        <a:rPr lang="ru-RU" sz="2400" dirty="0"/>
                        <a:t>, роуминг </a:t>
                      </a:r>
                      <a:r>
                        <a:rPr lang="ru-RU" sz="2400" dirty="0" err="1"/>
                        <a:t>ақпараты</a:t>
                      </a:r>
                      <a:r>
                        <a:rPr lang="ru-RU" sz="2400" dirty="0"/>
                        <a:t>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393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GR (VLR)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/>
                        <a:t>Қазір басқа аймақта жүрген абоненттер туралы уақытша мәліметтер.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999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AUC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/>
                        <a:t>Абоненттің түпнұсқалығын тексереді, </a:t>
                      </a:r>
                      <a:r>
                        <a:rPr lang="en-US" sz="2400"/>
                        <a:t>IMSI </a:t>
                      </a:r>
                      <a:r>
                        <a:rPr lang="ru-RU" sz="2400"/>
                        <a:t>және </a:t>
                      </a:r>
                      <a:r>
                        <a:rPr lang="en-US" sz="2400"/>
                        <a:t>Ki </a:t>
                      </a:r>
                      <a:r>
                        <a:rPr lang="ru-RU" sz="2400"/>
                        <a:t>бойынша кілттер жасайды.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9893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EIR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 err="1"/>
                        <a:t>Мобильді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құрылғының</a:t>
                      </a:r>
                      <a:r>
                        <a:rPr lang="ru-RU" sz="2400" dirty="0"/>
                        <a:t> </a:t>
                      </a:r>
                      <a:r>
                        <a:rPr lang="en-US" sz="2400" dirty="0"/>
                        <a:t>IMEI-</a:t>
                      </a:r>
                      <a:r>
                        <a:rPr lang="ru-RU" sz="2400" dirty="0"/>
                        <a:t>н </a:t>
                      </a:r>
                      <a:r>
                        <a:rPr lang="ru-RU" sz="2400" dirty="0" err="1"/>
                        <a:t>бақылайды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ұрланған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немесе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бұзылған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құрылғыларды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бұғаттайды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48045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4ECA3E7-20BC-FF4D-184F-34846051409F}"/>
              </a:ext>
            </a:extLst>
          </p:cNvPr>
          <p:cNvSpPr txBox="1"/>
          <p:nvPr/>
        </p:nvSpPr>
        <p:spPr>
          <a:xfrm>
            <a:off x="432054" y="343007"/>
            <a:ext cx="110436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Регистр</a:t>
            </a:r>
            <a:r>
              <a:rPr lang="ru-RU" sz="2400" dirty="0"/>
              <a:t> —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en-US" sz="2400" dirty="0"/>
              <a:t>GSM </a:t>
            </a:r>
            <a:r>
              <a:rPr lang="ru-RU" sz="2400" dirty="0" err="1"/>
              <a:t>желісіндегі</a:t>
            </a:r>
            <a:r>
              <a:rPr lang="ru-RU" sz="2400" dirty="0"/>
              <a:t> </a:t>
            </a:r>
            <a:r>
              <a:rPr lang="ru-RU" sz="2400" b="1" dirty="0" err="1"/>
              <a:t>деректер</a:t>
            </a:r>
            <a:r>
              <a:rPr lang="ru-RU" sz="2400" b="1" dirty="0"/>
              <a:t> </a:t>
            </a:r>
            <a:r>
              <a:rPr lang="ru-RU" sz="2400" b="1" dirty="0" err="1"/>
              <a:t>қоры</a:t>
            </a:r>
            <a:r>
              <a:rPr lang="ru-RU" sz="2400" b="1" dirty="0"/>
              <a:t> (база данных)</a:t>
            </a:r>
            <a:r>
              <a:rPr lang="ru-RU" sz="2400" dirty="0"/>
              <a:t>, </a:t>
            </a:r>
            <a:r>
              <a:rPr lang="ru-RU" sz="2400" dirty="0" err="1"/>
              <a:t>онда</a:t>
            </a:r>
            <a:r>
              <a:rPr lang="ru-RU" sz="2400" dirty="0"/>
              <a:t> </a:t>
            </a:r>
            <a:r>
              <a:rPr lang="ru-RU" sz="2400" dirty="0" err="1"/>
              <a:t>абоненттер</a:t>
            </a:r>
            <a:r>
              <a:rPr lang="ru-RU" sz="2400" dirty="0"/>
              <a:t> мен </a:t>
            </a:r>
            <a:r>
              <a:rPr lang="ru-RU" sz="2400" dirty="0" err="1"/>
              <a:t>құрылғылар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</a:t>
            </a: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сақталады</a:t>
            </a:r>
            <a:r>
              <a:rPr lang="ru-RU" sz="2400" dirty="0"/>
              <a:t>.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3943130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BC828F-2998-F83B-F496-A4C1FA34CDC5}"/>
              </a:ext>
            </a:extLst>
          </p:cNvPr>
          <p:cNvSpPr txBox="1"/>
          <p:nvPr/>
        </p:nvSpPr>
        <p:spPr>
          <a:xfrm>
            <a:off x="523494" y="372886"/>
            <a:ext cx="1118997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err="1"/>
              <a:t>Интерфейстер</a:t>
            </a:r>
            <a:r>
              <a:rPr lang="ru-RU" sz="2800" b="1" dirty="0"/>
              <a:t> (</a:t>
            </a:r>
            <a:r>
              <a:rPr lang="ru-RU" sz="2800" b="1" dirty="0" err="1"/>
              <a:t>байланыс</a:t>
            </a:r>
            <a:r>
              <a:rPr lang="ru-RU" sz="2800" b="1" dirty="0"/>
              <a:t> </a:t>
            </a:r>
            <a:r>
              <a:rPr lang="ru-RU" sz="2800" b="1" dirty="0" err="1"/>
              <a:t>арналары</a:t>
            </a:r>
            <a:r>
              <a:rPr lang="ru-RU" sz="2800" b="1" dirty="0"/>
              <a:t>)</a:t>
            </a:r>
          </a:p>
          <a:p>
            <a:pPr>
              <a:buNone/>
            </a:pPr>
            <a:endParaRPr lang="ru-RU" sz="2800" b="1" dirty="0"/>
          </a:p>
          <a:p>
            <a:pPr>
              <a:buNone/>
            </a:pPr>
            <a:r>
              <a:rPr lang="ru-RU" sz="2800" dirty="0"/>
              <a:t>Интерфейс — </a:t>
            </a:r>
            <a:r>
              <a:rPr lang="ru-RU" sz="2800" dirty="0" err="1"/>
              <a:t>бұл</a:t>
            </a:r>
            <a:r>
              <a:rPr lang="ru-RU" sz="2800" dirty="0"/>
              <a:t> </a:t>
            </a:r>
            <a:r>
              <a:rPr lang="ru-RU" sz="2800" b="1" dirty="0" err="1"/>
              <a:t>желінің</a:t>
            </a:r>
            <a:r>
              <a:rPr lang="ru-RU" sz="2800" b="1" dirty="0"/>
              <a:t> </a:t>
            </a:r>
            <a:r>
              <a:rPr lang="ru-RU" sz="2800" b="1" dirty="0" err="1"/>
              <a:t>әртүрлі</a:t>
            </a:r>
            <a:r>
              <a:rPr lang="ru-RU" sz="2800" b="1" dirty="0"/>
              <a:t> </a:t>
            </a:r>
            <a:r>
              <a:rPr lang="ru-RU" sz="2800" b="1" dirty="0" err="1"/>
              <a:t>элементтерін</a:t>
            </a:r>
            <a:r>
              <a:rPr lang="ru-RU" sz="2800" b="1" dirty="0"/>
              <a:t> (МС, БС, </a:t>
            </a:r>
            <a:r>
              <a:rPr lang="en-US" sz="2800" b="1" dirty="0"/>
              <a:t>BSC, MSC, HLR </a:t>
            </a:r>
            <a:r>
              <a:rPr lang="ru-RU" sz="2800" b="1" dirty="0" err="1"/>
              <a:t>және</a:t>
            </a:r>
            <a:r>
              <a:rPr lang="ru-RU" sz="2800" b="1" dirty="0"/>
              <a:t> </a:t>
            </a:r>
            <a:r>
              <a:rPr lang="ru-RU" sz="2800" b="1" dirty="0" err="1"/>
              <a:t>т.б</a:t>
            </a:r>
            <a:r>
              <a:rPr lang="ru-RU" sz="2800" b="1" dirty="0"/>
              <a:t>.) </a:t>
            </a:r>
            <a:r>
              <a:rPr lang="ru-RU" sz="2800" b="1" dirty="0" err="1"/>
              <a:t>байланыстыратын</a:t>
            </a:r>
            <a:r>
              <a:rPr lang="ru-RU" sz="2800" b="1" dirty="0"/>
              <a:t> </a:t>
            </a:r>
            <a:r>
              <a:rPr lang="ru-RU" sz="2800" b="1" dirty="0" err="1"/>
              <a:t>стандартталған</a:t>
            </a:r>
            <a:r>
              <a:rPr lang="ru-RU" sz="2800" b="1" dirty="0"/>
              <a:t> </a:t>
            </a:r>
            <a:r>
              <a:rPr lang="ru-RU" sz="2800" b="1" dirty="0" err="1"/>
              <a:t>байланыс</a:t>
            </a:r>
            <a:r>
              <a:rPr lang="ru-RU" sz="2800" b="1" dirty="0"/>
              <a:t> </a:t>
            </a:r>
            <a:r>
              <a:rPr lang="ru-RU" sz="2800" b="1" dirty="0" err="1"/>
              <a:t>арнасы</a:t>
            </a:r>
            <a:r>
              <a:rPr lang="ru-RU" sz="2800" dirty="0"/>
              <a:t>.</a:t>
            </a:r>
            <a:endParaRPr lang="ru-RU" sz="2800" b="1" dirty="0"/>
          </a:p>
          <a:p>
            <a:pPr>
              <a:buNone/>
            </a:pPr>
            <a:endParaRPr lang="ru-RU" sz="2800" b="1" dirty="0"/>
          </a:p>
          <a:p>
            <a:pPr>
              <a:buNone/>
            </a:pPr>
            <a:r>
              <a:rPr lang="en-US" sz="2800" dirty="0"/>
              <a:t>GSM </a:t>
            </a:r>
            <a:r>
              <a:rPr lang="ru-RU" sz="2800" dirty="0" err="1"/>
              <a:t>желісінде</a:t>
            </a:r>
            <a:r>
              <a:rPr lang="ru-RU" sz="2800" dirty="0"/>
              <a:t> </a:t>
            </a: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түрлі</a:t>
            </a:r>
            <a:r>
              <a:rPr lang="ru-RU" sz="2800" dirty="0"/>
              <a:t> </a:t>
            </a:r>
            <a:r>
              <a:rPr lang="ru-RU" sz="2800" dirty="0" err="1"/>
              <a:t>құрылымдар</a:t>
            </a:r>
            <a:r>
              <a:rPr lang="ru-RU" sz="2800" dirty="0"/>
              <a:t> </a:t>
            </a:r>
            <a:r>
              <a:rPr lang="ru-RU" sz="2800" dirty="0" err="1"/>
              <a:t>арасында</a:t>
            </a:r>
            <a:r>
              <a:rPr lang="ru-RU" sz="2800" dirty="0"/>
              <a:t> </a:t>
            </a:r>
            <a:r>
              <a:rPr lang="ru-RU" sz="2800" dirty="0" err="1"/>
              <a:t>арнайы</a:t>
            </a:r>
            <a:r>
              <a:rPr lang="ru-RU" sz="2800" dirty="0"/>
              <a:t> </a:t>
            </a:r>
            <a:r>
              <a:rPr lang="ru-RU" sz="2800" dirty="0" err="1"/>
              <a:t>интерфейстер</a:t>
            </a:r>
            <a:r>
              <a:rPr lang="ru-RU" sz="2800" dirty="0"/>
              <a:t> </a:t>
            </a:r>
            <a:r>
              <a:rPr lang="ru-RU" sz="2800" dirty="0" err="1"/>
              <a:t>қолданылады</a:t>
            </a:r>
            <a:r>
              <a:rPr lang="ru-RU" sz="28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Um</a:t>
            </a:r>
            <a:r>
              <a:rPr lang="en-US" sz="2800" dirty="0"/>
              <a:t> — </a:t>
            </a:r>
            <a:r>
              <a:rPr lang="ru-RU" sz="2800" dirty="0"/>
              <a:t>МС ↔ БС (радиоинтерфейс)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Abis</a:t>
            </a:r>
            <a:r>
              <a:rPr lang="en-US" sz="2800" dirty="0"/>
              <a:t> — </a:t>
            </a:r>
            <a:r>
              <a:rPr lang="ru-RU" sz="2800" dirty="0"/>
              <a:t>БС ↔ </a:t>
            </a:r>
            <a:r>
              <a:rPr lang="en-US" sz="2800" dirty="0"/>
              <a:t>BSC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A</a:t>
            </a:r>
            <a:r>
              <a:rPr lang="en-US" sz="2800" dirty="0"/>
              <a:t> — BSC ↔ MSC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B, C, D, E, F, G</a:t>
            </a:r>
            <a:r>
              <a:rPr lang="en-US" sz="2800" dirty="0"/>
              <a:t> — </a:t>
            </a:r>
            <a:r>
              <a:rPr lang="ru-RU" sz="2800" dirty="0"/>
              <a:t>ЦК </a:t>
            </a:r>
            <a:r>
              <a:rPr lang="ru-RU" sz="2800" dirty="0" err="1"/>
              <a:t>ішкі</a:t>
            </a:r>
            <a:r>
              <a:rPr lang="ru-RU" sz="2800" dirty="0"/>
              <a:t> </a:t>
            </a:r>
            <a:r>
              <a:rPr lang="ru-RU" sz="2800" dirty="0" err="1"/>
              <a:t>байланыстары</a:t>
            </a:r>
            <a:r>
              <a:rPr lang="ru-RU" sz="2800" dirty="0"/>
              <a:t> (</a:t>
            </a:r>
            <a:r>
              <a:rPr lang="en-US" sz="2800" dirty="0"/>
              <a:t>HLR, VLR, AUC, EIR </a:t>
            </a:r>
            <a:r>
              <a:rPr lang="ru-RU" sz="2800" dirty="0" err="1"/>
              <a:t>арасында</a:t>
            </a:r>
            <a:r>
              <a:rPr lang="ru-RU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3440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BC7FD7-0502-7B22-CC41-C9CBE47E43C0}"/>
              </a:ext>
            </a:extLst>
          </p:cNvPr>
          <p:cNvSpPr txBox="1"/>
          <p:nvPr/>
        </p:nvSpPr>
        <p:spPr>
          <a:xfrm>
            <a:off x="642366" y="190006"/>
            <a:ext cx="1110767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1. GSM </a:t>
            </a:r>
            <a:r>
              <a:rPr lang="ru-RU" sz="2400" b="1" dirty="0" err="1">
                <a:solidFill>
                  <a:srgbClr val="FF0000"/>
                </a:solidFill>
              </a:rPr>
              <a:t>стандартының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жалпы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сипаттамасы</a:t>
            </a:r>
            <a:endParaRPr lang="ru-RU" sz="2400" b="1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GSM (Global System for Mobile Communications) — </a:t>
            </a:r>
            <a:r>
              <a:rPr lang="ru-RU" sz="2400" b="1" dirty="0" err="1"/>
              <a:t>екінші</a:t>
            </a:r>
            <a:r>
              <a:rPr lang="ru-RU" sz="2400" b="1" dirty="0"/>
              <a:t> </a:t>
            </a:r>
            <a:r>
              <a:rPr lang="ru-RU" sz="2400" b="1" dirty="0" err="1"/>
              <a:t>буын</a:t>
            </a:r>
            <a:r>
              <a:rPr lang="ru-RU" sz="2400" b="1" dirty="0"/>
              <a:t> (2</a:t>
            </a:r>
            <a:r>
              <a:rPr lang="en-US" sz="2400" b="1" dirty="0"/>
              <a:t>G)</a:t>
            </a:r>
            <a:r>
              <a:rPr lang="en-US" sz="2400" dirty="0"/>
              <a:t> </a:t>
            </a:r>
            <a:r>
              <a:rPr lang="ru-RU" sz="2400" dirty="0" err="1"/>
              <a:t>ұялы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стандарты.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1980-жылдардың </a:t>
            </a:r>
            <a:r>
              <a:rPr lang="ru-RU" sz="2400" dirty="0" err="1"/>
              <a:t>соңында</a:t>
            </a:r>
            <a:r>
              <a:rPr lang="ru-RU" sz="2400" dirty="0"/>
              <a:t> </a:t>
            </a:r>
            <a:r>
              <a:rPr lang="ru-RU" sz="2400" dirty="0" err="1"/>
              <a:t>Еуропада</a:t>
            </a:r>
            <a:r>
              <a:rPr lang="ru-RU" sz="2400" dirty="0"/>
              <a:t> </a:t>
            </a:r>
            <a:r>
              <a:rPr lang="ru-RU" sz="2400" dirty="0" err="1"/>
              <a:t>жасалған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Цифрлық</a:t>
            </a:r>
            <a:r>
              <a:rPr lang="ru-RU" sz="2400" b="1" dirty="0"/>
              <a:t> беру </a:t>
            </a:r>
            <a:r>
              <a:rPr lang="ru-RU" sz="2400" b="1" dirty="0" err="1"/>
              <a:t>әдістерін</a:t>
            </a:r>
            <a:r>
              <a:rPr lang="ru-RU" sz="2400" dirty="0"/>
              <a:t> </a:t>
            </a:r>
            <a:r>
              <a:rPr lang="ru-RU" sz="2400" dirty="0" err="1"/>
              <a:t>қолданады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баламалары</a:t>
            </a:r>
            <a:r>
              <a:rPr lang="ru-RU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D-AMPS</a:t>
            </a:r>
            <a:r>
              <a:rPr lang="en-US" sz="2400" dirty="0"/>
              <a:t> (</a:t>
            </a:r>
            <a:r>
              <a:rPr lang="ru-RU" sz="2400" dirty="0"/>
              <a:t>АҚШ) - </a:t>
            </a:r>
            <a:r>
              <a:rPr lang="en-US" b="1" dirty="0"/>
              <a:t>Digital Advanced Mobile Phone System</a:t>
            </a:r>
            <a:r>
              <a:rPr lang="ru-RU" sz="24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JDC</a:t>
            </a:r>
            <a:r>
              <a:rPr lang="en-US" sz="2400" dirty="0"/>
              <a:t> (</a:t>
            </a:r>
            <a:r>
              <a:rPr lang="ru-RU" sz="2400" dirty="0" err="1"/>
              <a:t>Жапония</a:t>
            </a:r>
            <a:r>
              <a:rPr lang="ru-RU" sz="2400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3EC4E2-2F3F-265E-3AAA-9D5525F6778F}"/>
              </a:ext>
            </a:extLst>
          </p:cNvPr>
          <p:cNvSpPr txBox="1"/>
          <p:nvPr/>
        </p:nvSpPr>
        <p:spPr>
          <a:xfrm>
            <a:off x="642366" y="3429000"/>
            <a:ext cx="609447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>
                <a:solidFill>
                  <a:srgbClr val="FF0000"/>
                </a:solidFill>
              </a:rPr>
              <a:t>2. </a:t>
            </a:r>
            <a:r>
              <a:rPr lang="en-US" sz="2400" b="1" dirty="0">
                <a:solidFill>
                  <a:srgbClr val="FF0000"/>
                </a:solidFill>
              </a:rPr>
              <a:t>GSM </a:t>
            </a:r>
            <a:r>
              <a:rPr lang="ru-RU" sz="2400" b="1" dirty="0" err="1">
                <a:solidFill>
                  <a:srgbClr val="FF0000"/>
                </a:solidFill>
              </a:rPr>
              <a:t>жүйесінің</a:t>
            </a:r>
            <a:r>
              <a:rPr lang="ru-RU" sz="2400" b="1" dirty="0">
                <a:solidFill>
                  <a:srgbClr val="FF0000"/>
                </a:solidFill>
              </a:rPr>
              <a:t> даму </a:t>
            </a:r>
            <a:r>
              <a:rPr lang="ru-RU" sz="2400" b="1" dirty="0" err="1">
                <a:solidFill>
                  <a:srgbClr val="FF0000"/>
                </a:solidFill>
              </a:rPr>
              <a:t>кезеңдері</a:t>
            </a:r>
            <a:endParaRPr lang="ru-RU" sz="2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/>
              <a:t>GSM </a:t>
            </a:r>
            <a:r>
              <a:rPr lang="ru-RU" b="1" dirty="0" err="1"/>
              <a:t>үш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фазаға</a:t>
            </a:r>
            <a:r>
              <a:rPr lang="ru-RU" b="1" dirty="0"/>
              <a:t> </a:t>
            </a:r>
            <a:r>
              <a:rPr lang="ru-RU" b="1" dirty="0" err="1"/>
              <a:t>бөлінеді</a:t>
            </a:r>
            <a:r>
              <a:rPr lang="ru-RU" b="1" dirty="0"/>
              <a:t>:</a:t>
            </a:r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35517207-9767-8D72-E4C6-600880EC2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268266"/>
              </p:ext>
            </p:extLst>
          </p:nvPr>
        </p:nvGraphicFramePr>
        <p:xfrm>
          <a:off x="722376" y="4359670"/>
          <a:ext cx="10515600" cy="2286000"/>
        </p:xfrm>
        <a:graphic>
          <a:graphicData uri="http://schemas.openxmlformats.org/drawingml/2006/table">
            <a:tbl>
              <a:tblPr/>
              <a:tblGrid>
                <a:gridCol w="1783080">
                  <a:extLst>
                    <a:ext uri="{9D8B030D-6E8A-4147-A177-3AD203B41FA5}">
                      <a16:colId xmlns:a16="http://schemas.microsoft.com/office/drawing/2014/main" val="2555740602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4134615673"/>
                    </a:ext>
                  </a:extLst>
                </a:gridCol>
                <a:gridCol w="7196328">
                  <a:extLst>
                    <a:ext uri="{9D8B030D-6E8A-4147-A177-3AD203B41FA5}">
                      <a16:colId xmlns:a16="http://schemas.microsoft.com/office/drawing/2014/main" val="5199425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Фаза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Уақыты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err="1"/>
                        <a:t>Негізгі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мүмкіндіктері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287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Phase 1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1989–1992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Дыбыстық байланыс, роуминг, SMS, деректерді 9.6 кбит/с дейін беру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480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Phase 2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1992–1995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Қоңырауды күту, конференц-қоңырау, станцияны анықтау, деректер беру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8394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Phase 2+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1995–2000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GPRS, EDGE, HSCSD, </a:t>
                      </a:r>
                      <a:r>
                        <a:rPr lang="ru-RU" dirty="0" err="1"/>
                        <a:t>кеңейтілген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қызметтер</a:t>
                      </a:r>
                      <a:r>
                        <a:rPr lang="ru-RU" dirty="0"/>
                        <a:t>, </a:t>
                      </a:r>
                      <a:r>
                        <a:rPr lang="en-US" dirty="0"/>
                        <a:t>GSM1800/1900 </a:t>
                      </a:r>
                      <a:r>
                        <a:rPr lang="ru-RU" dirty="0" err="1"/>
                        <a:t>үйлесімділігі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527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40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6233BB-8CAD-F117-83AB-52144F118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70091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3. GSM </a:t>
            </a:r>
            <a:r>
              <a:rPr lang="ru-RU" b="1" dirty="0" err="1">
                <a:solidFill>
                  <a:srgbClr val="FF0000"/>
                </a:solidFill>
              </a:rPr>
              <a:t>жүйесінің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негізгі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қызметтері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err="1"/>
              <a:t>Дыбыстық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SMS</a:t>
            </a:r>
          </a:p>
          <a:p>
            <a:r>
              <a:rPr lang="ru-RU" dirty="0" err="1"/>
              <a:t>Халықаралық</a:t>
            </a:r>
            <a:r>
              <a:rPr lang="ru-RU" dirty="0"/>
              <a:t> роуминг</a:t>
            </a:r>
          </a:p>
          <a:p>
            <a:r>
              <a:rPr lang="ru-RU" dirty="0" err="1"/>
              <a:t>Қоңырауды</a:t>
            </a:r>
            <a:r>
              <a:rPr lang="ru-RU" dirty="0"/>
              <a:t> </a:t>
            </a:r>
            <a:r>
              <a:rPr lang="ru-RU" dirty="0" err="1"/>
              <a:t>бағыттау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бұғаттау</a:t>
            </a:r>
            <a:endParaRPr lang="ru-RU" dirty="0"/>
          </a:p>
          <a:p>
            <a:r>
              <a:rPr lang="ru-RU" dirty="0" err="1"/>
              <a:t>Деректер</a:t>
            </a:r>
            <a:r>
              <a:rPr lang="ru-RU" dirty="0"/>
              <a:t> мен </a:t>
            </a:r>
            <a:r>
              <a:rPr lang="ru-RU" dirty="0" err="1"/>
              <a:t>факстарды</a:t>
            </a:r>
            <a:r>
              <a:rPr lang="ru-RU" dirty="0"/>
              <a:t> </a:t>
            </a:r>
            <a:r>
              <a:rPr lang="ru-RU" dirty="0" err="1"/>
              <a:t>жіберу</a:t>
            </a:r>
            <a:endParaRPr lang="ru-RU" dirty="0"/>
          </a:p>
          <a:p>
            <a:r>
              <a:rPr lang="en-US" b="1" dirty="0"/>
              <a:t>SIM-</a:t>
            </a:r>
            <a:r>
              <a:rPr lang="ru-RU" b="1" dirty="0"/>
              <a:t>карта</a:t>
            </a:r>
            <a:r>
              <a:rPr lang="ru-RU" dirty="0"/>
              <a:t> – </a:t>
            </a:r>
            <a:r>
              <a:rPr lang="ru-RU" dirty="0" err="1"/>
              <a:t>абонентті</a:t>
            </a:r>
            <a:r>
              <a:rPr lang="ru-RU" dirty="0"/>
              <a:t> </a:t>
            </a:r>
            <a:r>
              <a:rPr lang="ru-RU" dirty="0" err="1"/>
              <a:t>сәйкестендіру</a:t>
            </a:r>
            <a:endParaRPr lang="ru-RU" dirty="0"/>
          </a:p>
          <a:p>
            <a:r>
              <a:rPr lang="ru-RU" b="1" dirty="0" err="1"/>
              <a:t>Шифрлау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b="1" dirty="0" err="1"/>
              <a:t>қауіпсіздігі</a:t>
            </a:r>
            <a:endParaRPr lang="ru-RU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2474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535228-2612-F8D3-672C-9DA19DADE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4. GSM </a:t>
            </a:r>
            <a:r>
              <a:rPr lang="ru-RU" sz="4000" b="1" dirty="0" err="1">
                <a:solidFill>
                  <a:srgbClr val="FF0000"/>
                </a:solidFill>
              </a:rPr>
              <a:t>стандарттарының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техникалық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сипаттамалары</a:t>
            </a:r>
            <a:endParaRPr lang="ru-KZ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BD9FA1C-E0C1-852D-F509-01E371E5B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791209"/>
              </p:ext>
            </p:extLst>
          </p:nvPr>
        </p:nvGraphicFramePr>
        <p:xfrm>
          <a:off x="576072" y="2103120"/>
          <a:ext cx="11039855" cy="3465574"/>
        </p:xfrm>
        <a:graphic>
          <a:graphicData uri="http://schemas.openxmlformats.org/drawingml/2006/table">
            <a:tbl>
              <a:tblPr/>
              <a:tblGrid>
                <a:gridCol w="2207971">
                  <a:extLst>
                    <a:ext uri="{9D8B030D-6E8A-4147-A177-3AD203B41FA5}">
                      <a16:colId xmlns:a16="http://schemas.microsoft.com/office/drawing/2014/main" val="2268590609"/>
                    </a:ext>
                  </a:extLst>
                </a:gridCol>
                <a:gridCol w="2207971">
                  <a:extLst>
                    <a:ext uri="{9D8B030D-6E8A-4147-A177-3AD203B41FA5}">
                      <a16:colId xmlns:a16="http://schemas.microsoft.com/office/drawing/2014/main" val="3353515096"/>
                    </a:ext>
                  </a:extLst>
                </a:gridCol>
                <a:gridCol w="2207971">
                  <a:extLst>
                    <a:ext uri="{9D8B030D-6E8A-4147-A177-3AD203B41FA5}">
                      <a16:colId xmlns:a16="http://schemas.microsoft.com/office/drawing/2014/main" val="1685643120"/>
                    </a:ext>
                  </a:extLst>
                </a:gridCol>
                <a:gridCol w="2207971">
                  <a:extLst>
                    <a:ext uri="{9D8B030D-6E8A-4147-A177-3AD203B41FA5}">
                      <a16:colId xmlns:a16="http://schemas.microsoft.com/office/drawing/2014/main" val="2392057444"/>
                    </a:ext>
                  </a:extLst>
                </a:gridCol>
                <a:gridCol w="2207971">
                  <a:extLst>
                    <a:ext uri="{9D8B030D-6E8A-4147-A177-3AD203B41FA5}">
                      <a16:colId xmlns:a16="http://schemas.microsoft.com/office/drawing/2014/main" val="1565414584"/>
                    </a:ext>
                  </a:extLst>
                </a:gridCol>
              </a:tblGrid>
              <a:tr h="459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b="1"/>
                        <a:t>Параметр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GSM-900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E-GSM-900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GSM-1800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/>
                        <a:t>GSM-1900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819547"/>
                  </a:ext>
                </a:extLst>
              </a:tr>
              <a:tr h="8133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/>
                        <a:t>Диапазон, МГц (жоғары/төмен)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KZ" sz="2000" dirty="0"/>
                        <a:t>890–915 / </a:t>
                      </a:r>
                      <a:endParaRPr lang="ru-RU" sz="2000" dirty="0"/>
                    </a:p>
                    <a:p>
                      <a:pPr algn="ctr">
                        <a:buNone/>
                      </a:pPr>
                      <a:r>
                        <a:rPr lang="ru-KZ" sz="2000" dirty="0"/>
                        <a:t>935–960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KZ" sz="2000" dirty="0"/>
                        <a:t>880–915 / </a:t>
                      </a:r>
                      <a:endParaRPr lang="ru-RU" sz="2000" dirty="0"/>
                    </a:p>
                    <a:p>
                      <a:pPr algn="ctr">
                        <a:buNone/>
                      </a:pPr>
                      <a:r>
                        <a:rPr lang="ru-KZ" sz="2000" dirty="0"/>
                        <a:t>925–960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KZ" sz="2000"/>
                        <a:t>1710–1785 / 1805–1880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KZ" sz="2000" dirty="0"/>
                        <a:t>1850–1910 / 1930–1990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8384025"/>
                  </a:ext>
                </a:extLst>
              </a:tr>
              <a:tr h="459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Жиілік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жолағы</a:t>
                      </a:r>
                      <a:endParaRPr lang="ru-RU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/>
                        <a:t>25 МГц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/>
                        <a:t>35 МГц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/>
                        <a:t>75 МГц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dirty="0"/>
                        <a:t>60 МГц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757460"/>
                  </a:ext>
                </a:extLst>
              </a:tr>
              <a:tr h="459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/>
                        <a:t>Қол жеткізу әдісі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TDMA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TDMA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TDMA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/>
                        <a:t>TDMA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846798"/>
                  </a:ext>
                </a:extLst>
              </a:tr>
              <a:tr h="4597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/>
                        <a:t>Модуляция әдісі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GMSK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GMSK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/>
                        <a:t>GMSK</a:t>
                      </a:r>
                      <a:endParaRPr lang="en-US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/>
                        <a:t>GMSK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688616"/>
                  </a:ext>
                </a:extLst>
              </a:tr>
              <a:tr h="8133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Тарату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жылдамдығы</a:t>
                      </a:r>
                      <a:endParaRPr lang="ru-RU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dirty="0"/>
                        <a:t>270 кбит/с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dirty="0"/>
                        <a:t>270 кбит/с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dirty="0"/>
                        <a:t>270 кбит/с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2000" dirty="0"/>
                        <a:t>270 кбит/с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350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745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BEAB99-E344-773F-76A1-3546DFC23DDA}"/>
              </a:ext>
            </a:extLst>
          </p:cNvPr>
          <p:cNvSpPr txBox="1"/>
          <p:nvPr/>
        </p:nvSpPr>
        <p:spPr>
          <a:xfrm>
            <a:off x="1117854" y="699391"/>
            <a:ext cx="1002868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</a:rPr>
              <a:t>5. GSM-900 </a:t>
            </a:r>
            <a:r>
              <a:rPr lang="ru-RU" sz="3200" b="1" dirty="0" err="1">
                <a:solidFill>
                  <a:srgbClr val="FF0000"/>
                </a:solidFill>
              </a:rPr>
              <a:t>стандартының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жұмыс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принципі</a:t>
            </a:r>
            <a:endParaRPr lang="ru-RU" sz="32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Екі</a:t>
            </a:r>
            <a:r>
              <a:rPr lang="ru-RU" sz="3200" dirty="0"/>
              <a:t> диапазон </a:t>
            </a:r>
            <a:r>
              <a:rPr lang="ru-RU" sz="3200" dirty="0" err="1"/>
              <a:t>қолданылады</a:t>
            </a:r>
            <a:r>
              <a:rPr lang="ru-RU" sz="3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/>
              <a:t>890–915 МГц — </a:t>
            </a:r>
            <a:r>
              <a:rPr lang="ru-RU" sz="3200" dirty="0" err="1"/>
              <a:t>мобильді</a:t>
            </a:r>
            <a:r>
              <a:rPr lang="ru-RU" sz="3200" dirty="0"/>
              <a:t> </a:t>
            </a:r>
            <a:r>
              <a:rPr lang="ru-RU" sz="3200" dirty="0" err="1"/>
              <a:t>станциядан</a:t>
            </a:r>
            <a:r>
              <a:rPr lang="ru-RU" sz="3200" dirty="0"/>
              <a:t> </a:t>
            </a:r>
            <a:r>
              <a:rPr lang="ru-RU" sz="3200" dirty="0" err="1"/>
              <a:t>базалық</a:t>
            </a:r>
            <a:r>
              <a:rPr lang="ru-RU" sz="3200" dirty="0"/>
              <a:t> </a:t>
            </a:r>
            <a:r>
              <a:rPr lang="ru-RU" sz="3200" dirty="0" err="1"/>
              <a:t>станцияға</a:t>
            </a:r>
            <a:endParaRPr lang="ru-RU" sz="3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/>
              <a:t>935–960 МГц — </a:t>
            </a:r>
            <a:r>
              <a:rPr lang="ru-RU" sz="3200" dirty="0" err="1"/>
              <a:t>базалықтан</a:t>
            </a:r>
            <a:r>
              <a:rPr lang="ru-RU" sz="3200" dirty="0"/>
              <a:t> </a:t>
            </a:r>
            <a:r>
              <a:rPr lang="ru-RU" sz="3200" dirty="0" err="1"/>
              <a:t>мобильдіге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Дуплекстік</a:t>
            </a:r>
            <a:r>
              <a:rPr lang="ru-RU" sz="3200" dirty="0"/>
              <a:t> </a:t>
            </a:r>
            <a:r>
              <a:rPr lang="ru-RU" sz="3200" dirty="0" err="1"/>
              <a:t>айырма</a:t>
            </a:r>
            <a:r>
              <a:rPr lang="ru-RU" sz="3200" dirty="0"/>
              <a:t>: 45 МГц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Арна</a:t>
            </a:r>
            <a:r>
              <a:rPr lang="ru-RU" sz="3200" dirty="0"/>
              <a:t> </a:t>
            </a:r>
            <a:r>
              <a:rPr lang="ru-RU" sz="3200" dirty="0" err="1"/>
              <a:t>ені</a:t>
            </a:r>
            <a:r>
              <a:rPr lang="ru-RU" sz="3200" dirty="0"/>
              <a:t>: 200 кГц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/>
              <a:t>124 </a:t>
            </a:r>
            <a:r>
              <a:rPr lang="ru-RU" sz="3200" dirty="0" err="1"/>
              <a:t>байланыс</a:t>
            </a:r>
            <a:r>
              <a:rPr lang="ru-RU" sz="3200" dirty="0"/>
              <a:t> </a:t>
            </a:r>
            <a:r>
              <a:rPr lang="ru-RU" sz="3200" dirty="0" err="1"/>
              <a:t>арнасы</a:t>
            </a:r>
            <a:r>
              <a:rPr lang="ru-RU" sz="3200" dirty="0"/>
              <a:t> бар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FDMA + TDMA </a:t>
            </a:r>
            <a:r>
              <a:rPr lang="ru-RU" sz="3200" dirty="0" err="1"/>
              <a:t>әдістері</a:t>
            </a:r>
            <a:r>
              <a:rPr lang="ru-RU" sz="3200" dirty="0"/>
              <a:t> </a:t>
            </a:r>
            <a:r>
              <a:rPr lang="ru-RU" sz="3200" dirty="0" err="1"/>
              <a:t>қолданылады</a:t>
            </a:r>
            <a:r>
              <a:rPr lang="ru-RU" sz="3200" dirty="0"/>
              <a:t> (1 </a:t>
            </a:r>
            <a:r>
              <a:rPr lang="ru-RU" sz="3200" dirty="0" err="1"/>
              <a:t>жиілікте</a:t>
            </a:r>
            <a:r>
              <a:rPr lang="ru-RU" sz="3200" dirty="0"/>
              <a:t> 8 абонент)</a:t>
            </a:r>
          </a:p>
        </p:txBody>
      </p:sp>
    </p:spTree>
    <p:extLst>
      <p:ext uri="{BB962C8B-B14F-4D97-AF65-F5344CB8AC3E}">
        <p14:creationId xmlns:p14="http://schemas.microsoft.com/office/powerpoint/2010/main" val="3310293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E7CF76-AD87-380F-BACD-91ACF37A3BB7}"/>
              </a:ext>
            </a:extLst>
          </p:cNvPr>
          <p:cNvSpPr txBox="1"/>
          <p:nvPr/>
        </p:nvSpPr>
        <p:spPr>
          <a:xfrm>
            <a:off x="615315" y="801315"/>
            <a:ext cx="1096137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>
                <a:solidFill>
                  <a:srgbClr val="FF0000"/>
                </a:solidFill>
              </a:rPr>
              <a:t>6. Модуляция </a:t>
            </a:r>
            <a:r>
              <a:rPr lang="ru-RU" sz="3200" b="1" dirty="0" err="1">
                <a:solidFill>
                  <a:srgbClr val="FF0000"/>
                </a:solidFill>
              </a:rPr>
              <a:t>және</a:t>
            </a:r>
            <a:r>
              <a:rPr lang="ru-RU" sz="3200" b="1" dirty="0">
                <a:solidFill>
                  <a:srgbClr val="FF0000"/>
                </a:solidFill>
              </a:rPr>
              <a:t> сигнал </a:t>
            </a:r>
            <a:r>
              <a:rPr lang="ru-RU" sz="3200" b="1" dirty="0" err="1">
                <a:solidFill>
                  <a:srgbClr val="FF0000"/>
                </a:solidFill>
              </a:rPr>
              <a:t>өңдеу</a:t>
            </a:r>
            <a:endParaRPr lang="ru-RU" sz="32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GMSK (Gaussian Minimum Shift Keying) — </a:t>
            </a:r>
            <a:r>
              <a:rPr lang="ru-RU" sz="3200" dirty="0" err="1"/>
              <a:t>спектрлік</a:t>
            </a:r>
            <a:r>
              <a:rPr lang="ru-RU" sz="3200" dirty="0"/>
              <a:t> </a:t>
            </a:r>
            <a:r>
              <a:rPr lang="ru-RU" sz="3200" dirty="0" err="1"/>
              <a:t>тиімді</a:t>
            </a:r>
            <a:r>
              <a:rPr lang="ru-RU" sz="3200" dirty="0"/>
              <a:t> модуляция (</a:t>
            </a:r>
            <a:r>
              <a:rPr lang="en-US" sz="3200" b="1" dirty="0"/>
              <a:t>GMSK</a:t>
            </a:r>
            <a:r>
              <a:rPr lang="en-US" sz="3200" dirty="0"/>
              <a:t> </a:t>
            </a:r>
            <a:r>
              <a:rPr lang="ru-RU" sz="3200" dirty="0"/>
              <a:t>аз энергия </a:t>
            </a:r>
            <a:r>
              <a:rPr lang="ru-RU" sz="3200" dirty="0" err="1"/>
              <a:t>жұмсайды</a:t>
            </a:r>
            <a:r>
              <a:rPr lang="ru-RU" sz="3200" dirty="0"/>
              <a:t>, спектр</a:t>
            </a:r>
            <a:r>
              <a:rPr lang="kk-KZ" sz="3200" dirty="0"/>
              <a:t>і</a:t>
            </a:r>
            <a:r>
              <a:rPr lang="ru-RU" sz="3200" dirty="0"/>
              <a:t> </a:t>
            </a:r>
            <a:r>
              <a:rPr lang="ru-RU" sz="3200" dirty="0" err="1"/>
              <a:t>тиімді</a:t>
            </a:r>
            <a:r>
              <a:rPr lang="ru-RU" sz="32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FDMA/TDMA — </a:t>
            </a:r>
            <a:r>
              <a:rPr lang="ru-RU" sz="3200" dirty="0" err="1"/>
              <a:t>жиілік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уақыт</a:t>
            </a:r>
            <a:r>
              <a:rPr lang="ru-RU" sz="3200" dirty="0"/>
              <a:t> </a:t>
            </a:r>
            <a:r>
              <a:rPr lang="ru-RU" sz="3200" dirty="0" err="1"/>
              <a:t>бойынша</a:t>
            </a:r>
            <a:r>
              <a:rPr lang="ru-RU" sz="3200" dirty="0"/>
              <a:t> </a:t>
            </a:r>
            <a:r>
              <a:rPr lang="ru-RU" sz="3200" dirty="0" err="1"/>
              <a:t>арналарды</a:t>
            </a:r>
            <a:r>
              <a:rPr lang="ru-RU" sz="3200" dirty="0"/>
              <a:t> </a:t>
            </a:r>
            <a:r>
              <a:rPr lang="ru-RU" sz="3200" dirty="0" err="1"/>
              <a:t>бөлу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Кодтау</a:t>
            </a:r>
            <a:r>
              <a:rPr lang="ru-RU" sz="3200" dirty="0"/>
              <a:t> </a:t>
            </a:r>
            <a:r>
              <a:rPr lang="ru-RU" sz="3200" dirty="0" err="1"/>
              <a:t>жылдамдығы</a:t>
            </a:r>
            <a:r>
              <a:rPr lang="ru-RU" sz="3200" dirty="0"/>
              <a:t>: 13 кбит/с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/>
              <a:t>Байланыс</a:t>
            </a:r>
            <a:r>
              <a:rPr lang="ru-RU" sz="3200" dirty="0"/>
              <a:t> радиусы — 35 км-</a:t>
            </a:r>
            <a:r>
              <a:rPr lang="ru-RU" sz="3200" dirty="0" err="1"/>
              <a:t>ге</a:t>
            </a:r>
            <a:r>
              <a:rPr lang="ru-RU" sz="3200" dirty="0"/>
              <a:t> </a:t>
            </a:r>
            <a:r>
              <a:rPr lang="ru-RU" sz="3200" dirty="0" err="1"/>
              <a:t>дейін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8408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0FB633-40E3-EE0A-21C6-EDBD77523F75}"/>
              </a:ext>
            </a:extLst>
          </p:cNvPr>
          <p:cNvSpPr txBox="1"/>
          <p:nvPr/>
        </p:nvSpPr>
        <p:spPr>
          <a:xfrm>
            <a:off x="477774" y="464558"/>
            <a:ext cx="92971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7.    2+ </a:t>
            </a:r>
            <a:r>
              <a:rPr lang="ru-RU" sz="3200" b="1" dirty="0" err="1">
                <a:solidFill>
                  <a:srgbClr val="FF0000"/>
                </a:solidFill>
              </a:rPr>
              <a:t>фазасындағы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жаңа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технологиялар</a:t>
            </a:r>
            <a:r>
              <a:rPr lang="ru-RU" sz="3200" b="1" dirty="0">
                <a:solidFill>
                  <a:srgbClr val="FF0000"/>
                </a:solidFill>
              </a:rPr>
              <a:t> (2.5G)</a:t>
            </a:r>
            <a:endParaRPr lang="ru-KZ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7927D8-1DBF-1FB2-7380-E71CA7B1D90A}"/>
              </a:ext>
            </a:extLst>
          </p:cNvPr>
          <p:cNvSpPr txBox="1"/>
          <p:nvPr/>
        </p:nvSpPr>
        <p:spPr>
          <a:xfrm>
            <a:off x="477774" y="1360229"/>
            <a:ext cx="1142314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Негізгі</a:t>
            </a:r>
            <a:r>
              <a:rPr lang="ru-RU" sz="2400" b="1" dirty="0"/>
              <a:t> </a:t>
            </a:r>
            <a:r>
              <a:rPr lang="ru-RU" sz="2400" b="1" dirty="0" err="1"/>
              <a:t>технологиялар</a:t>
            </a:r>
            <a:r>
              <a:rPr lang="ru-RU" sz="2400" b="1" dirty="0"/>
              <a:t>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HSCSD (High Speed Circuit Switched Data)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Цифрлық</a:t>
            </a:r>
            <a:r>
              <a:rPr lang="ru-RU" sz="2400" dirty="0"/>
              <a:t> </a:t>
            </a:r>
            <a:r>
              <a:rPr lang="ru-RU" sz="2400" dirty="0" err="1"/>
              <a:t>арналарды</a:t>
            </a:r>
            <a:r>
              <a:rPr lang="ru-RU" sz="2400" dirty="0"/>
              <a:t> </a:t>
            </a:r>
            <a:r>
              <a:rPr lang="ru-RU" sz="2400" dirty="0" err="1"/>
              <a:t>біріктіріп</a:t>
            </a:r>
            <a:r>
              <a:rPr lang="ru-RU" sz="2400" dirty="0"/>
              <a:t>, </a:t>
            </a:r>
            <a:r>
              <a:rPr lang="ru-RU" sz="2400" dirty="0" err="1"/>
              <a:t>деректерді</a:t>
            </a:r>
            <a:r>
              <a:rPr lang="ru-RU" sz="2400" dirty="0"/>
              <a:t> 57,6 кбит/с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жеткізді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Негізінен</a:t>
            </a:r>
            <a:r>
              <a:rPr lang="ru-RU" sz="2400" dirty="0"/>
              <a:t> </a:t>
            </a:r>
            <a:r>
              <a:rPr lang="ru-RU" sz="2400" dirty="0" err="1"/>
              <a:t>модемдік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пен файл </a:t>
            </a:r>
            <a:r>
              <a:rPr lang="ru-RU" sz="2400" dirty="0" err="1"/>
              <a:t>алмасуда</a:t>
            </a:r>
            <a:r>
              <a:rPr lang="ru-RU" sz="2400" dirty="0"/>
              <a:t> </a:t>
            </a:r>
            <a:r>
              <a:rPr lang="ru-RU" sz="2400" dirty="0" err="1"/>
              <a:t>қолданылды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GPRS (General Packet Radio Service)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Алғашқы</a:t>
            </a:r>
            <a:r>
              <a:rPr lang="ru-RU" sz="2400" dirty="0"/>
              <a:t> </a:t>
            </a:r>
            <a:r>
              <a:rPr lang="ru-RU" sz="2400" b="1" dirty="0" err="1"/>
              <a:t>пакеттік</a:t>
            </a:r>
            <a:r>
              <a:rPr lang="ru-RU" sz="2400" b="1" dirty="0"/>
              <a:t> </a:t>
            </a:r>
            <a:r>
              <a:rPr lang="ru-RU" sz="2400" b="1" dirty="0" err="1"/>
              <a:t>деректерді</a:t>
            </a:r>
            <a:r>
              <a:rPr lang="ru-RU" sz="2400" b="1" dirty="0"/>
              <a:t> беру</a:t>
            </a:r>
            <a:r>
              <a:rPr lang="ru-RU" sz="2400" dirty="0"/>
              <a:t> </a:t>
            </a:r>
            <a:r>
              <a:rPr lang="ru-RU" sz="2400" dirty="0" err="1"/>
              <a:t>технологиясы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Деректер</a:t>
            </a:r>
            <a:r>
              <a:rPr lang="ru-RU" sz="2400" dirty="0"/>
              <a:t> </a:t>
            </a:r>
            <a:r>
              <a:rPr lang="ru-RU" sz="2400" dirty="0" err="1"/>
              <a:t>желіде</a:t>
            </a:r>
            <a:r>
              <a:rPr lang="ru-RU" sz="2400" dirty="0"/>
              <a:t> </a:t>
            </a:r>
            <a:r>
              <a:rPr lang="ru-RU" sz="2400" dirty="0" err="1"/>
              <a:t>үздіксіз</a:t>
            </a:r>
            <a:r>
              <a:rPr lang="ru-RU" sz="2400" dirty="0"/>
              <a:t> </a:t>
            </a:r>
            <a:r>
              <a:rPr lang="ru-RU" sz="2400" dirty="0" err="1"/>
              <a:t>емес</a:t>
            </a:r>
            <a:r>
              <a:rPr lang="ru-RU" sz="2400" dirty="0"/>
              <a:t>, </a:t>
            </a:r>
            <a:r>
              <a:rPr lang="ru-RU" sz="2400" b="1" dirty="0" err="1"/>
              <a:t>шағын</a:t>
            </a:r>
            <a:r>
              <a:rPr lang="ru-RU" sz="2400" b="1" dirty="0"/>
              <a:t> </a:t>
            </a:r>
            <a:r>
              <a:rPr lang="ru-RU" sz="2400" b="1" dirty="0" err="1"/>
              <a:t>пакеттермен</a:t>
            </a:r>
            <a:r>
              <a:rPr lang="ru-RU" sz="2400" dirty="0"/>
              <a:t> </a:t>
            </a:r>
            <a:r>
              <a:rPr lang="ru-RU" sz="2400" dirty="0" err="1"/>
              <a:t>беріледі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ұғым</a:t>
            </a:r>
            <a:r>
              <a:rPr lang="ru-RU" sz="2400" dirty="0"/>
              <a:t> </a:t>
            </a:r>
            <a:r>
              <a:rPr lang="ru-RU" sz="2400" dirty="0" err="1"/>
              <a:t>қазіргі</a:t>
            </a:r>
            <a:r>
              <a:rPr lang="ru-RU" sz="2400" dirty="0"/>
              <a:t> </a:t>
            </a:r>
            <a:r>
              <a:rPr lang="ru-RU" sz="2400" b="1" dirty="0" err="1"/>
              <a:t>мобильді</a:t>
            </a:r>
            <a:r>
              <a:rPr lang="ru-RU" sz="2400" b="1" dirty="0"/>
              <a:t> </a:t>
            </a:r>
            <a:r>
              <a:rPr lang="ru-RU" sz="2400" b="1" dirty="0" err="1"/>
              <a:t>интернеттің</a:t>
            </a:r>
            <a:r>
              <a:rPr lang="ru-RU" sz="2400" b="1" dirty="0"/>
              <a:t> </a:t>
            </a:r>
            <a:r>
              <a:rPr lang="ru-RU" sz="2400" b="1" dirty="0" err="1"/>
              <a:t>бастауы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Жылдамдығы</a:t>
            </a:r>
            <a:r>
              <a:rPr lang="ru-RU" sz="2400" dirty="0"/>
              <a:t> </a:t>
            </a:r>
            <a:r>
              <a:rPr lang="ru-RU" sz="2400" dirty="0" err="1"/>
              <a:t>шамамен</a:t>
            </a:r>
            <a:r>
              <a:rPr lang="ru-RU" sz="2400" dirty="0"/>
              <a:t> </a:t>
            </a:r>
            <a:r>
              <a:rPr lang="ru-RU" sz="2400" b="1" dirty="0"/>
              <a:t>40–100 кбит/с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EDGE (Enhanced Data Rates for GSM Evolution)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GPRS-</a:t>
            </a:r>
            <a:r>
              <a:rPr lang="ru-RU" sz="2400" dirty="0" err="1"/>
              <a:t>тің</a:t>
            </a:r>
            <a:r>
              <a:rPr lang="ru-RU" sz="2400" dirty="0"/>
              <a:t> </a:t>
            </a:r>
            <a:r>
              <a:rPr lang="ru-RU" sz="2400" dirty="0" err="1"/>
              <a:t>жетілдірілген</a:t>
            </a:r>
            <a:r>
              <a:rPr lang="ru-RU" sz="2400" dirty="0"/>
              <a:t> </a:t>
            </a:r>
            <a:r>
              <a:rPr lang="ru-RU" sz="2400" dirty="0" err="1"/>
              <a:t>нұсқасы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b="1" dirty="0"/>
              <a:t>8</a:t>
            </a:r>
            <a:r>
              <a:rPr lang="en-US" sz="2400" b="1" dirty="0"/>
              <a:t>PSK </a:t>
            </a:r>
            <a:r>
              <a:rPr lang="ru-RU" sz="2400" b="1" dirty="0" err="1"/>
              <a:t>модуляциясын</a:t>
            </a:r>
            <a:r>
              <a:rPr lang="ru-RU" sz="2400" dirty="0"/>
              <a:t> </a:t>
            </a:r>
            <a:r>
              <a:rPr lang="ru-RU" sz="2400" dirty="0" err="1"/>
              <a:t>енгізіп</a:t>
            </a:r>
            <a:r>
              <a:rPr lang="ru-RU" sz="2400" dirty="0"/>
              <a:t>, </a:t>
            </a:r>
            <a:r>
              <a:rPr lang="ru-RU" sz="2400" dirty="0" err="1"/>
              <a:t>жылдамдықты</a:t>
            </a:r>
            <a:r>
              <a:rPr lang="ru-RU" sz="2400" dirty="0"/>
              <a:t> </a:t>
            </a:r>
            <a:r>
              <a:rPr lang="ru-RU" sz="2400" b="1" dirty="0"/>
              <a:t>473 кбит/с </a:t>
            </a:r>
            <a:r>
              <a:rPr lang="ru-RU" sz="2400" b="1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арттырды</a:t>
            </a:r>
            <a:r>
              <a:rPr lang="ru-RU" sz="24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dirty="0" err="1"/>
              <a:t>Кейде</a:t>
            </a:r>
            <a:r>
              <a:rPr lang="ru-RU" sz="2400" dirty="0"/>
              <a:t> </a:t>
            </a:r>
            <a:r>
              <a:rPr lang="ru-RU" sz="2400" b="1" dirty="0"/>
              <a:t>2.75</a:t>
            </a:r>
            <a:r>
              <a:rPr lang="en-US" sz="2400" b="1" dirty="0"/>
              <a:t>G</a:t>
            </a:r>
            <a:r>
              <a:rPr lang="en-US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аталады</a:t>
            </a:r>
            <a:r>
              <a:rPr lang="ru-RU" sz="2400" dirty="0"/>
              <a:t>, </a:t>
            </a:r>
            <a:r>
              <a:rPr lang="ru-RU" sz="2400" dirty="0" err="1"/>
              <a:t>өйткені</a:t>
            </a:r>
            <a:r>
              <a:rPr lang="ru-RU" sz="2400" dirty="0"/>
              <a:t> </a:t>
            </a:r>
            <a:r>
              <a:rPr lang="ru-RU" sz="2400" dirty="0" err="1"/>
              <a:t>ол</a:t>
            </a:r>
            <a:r>
              <a:rPr lang="ru-RU" sz="2400" dirty="0"/>
              <a:t> 3</a:t>
            </a:r>
            <a:r>
              <a:rPr lang="en-US" sz="2400" dirty="0"/>
              <a:t>G-</a:t>
            </a:r>
            <a:r>
              <a:rPr lang="ru-RU" sz="2400" dirty="0" err="1"/>
              <a:t>ге</a:t>
            </a:r>
            <a:r>
              <a:rPr lang="ru-RU" sz="2400" dirty="0"/>
              <a:t> </a:t>
            </a:r>
            <a:r>
              <a:rPr lang="ru-RU" sz="2400" dirty="0" err="1"/>
              <a:t>өтудің</a:t>
            </a:r>
            <a:r>
              <a:rPr lang="ru-RU" sz="2400" dirty="0"/>
              <a:t> </a:t>
            </a:r>
            <a:r>
              <a:rPr lang="ru-RU" sz="2400" dirty="0" err="1"/>
              <a:t>аралық</a:t>
            </a:r>
            <a:r>
              <a:rPr lang="ru-RU" sz="2400" dirty="0"/>
              <a:t> </a:t>
            </a:r>
            <a:r>
              <a:rPr lang="ru-RU" sz="2400" dirty="0" err="1"/>
              <a:t>сатысы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65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26A712E-FBB1-358E-2E6D-1754ACE181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1672909"/>
            <a:ext cx="6676421" cy="498030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7CFA6-3562-4C35-AE64-ADB3A7CDE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GSM </a:t>
            </a:r>
            <a:r>
              <a:rPr lang="ru-RU" b="1" dirty="0" err="1">
                <a:solidFill>
                  <a:srgbClr val="FF0000"/>
                </a:solidFill>
              </a:rPr>
              <a:t>желісін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</a:t>
            </a:r>
            <a:endParaRPr lang="ru-KZ" b="1" dirty="0">
              <a:solidFill>
                <a:srgbClr val="FF0000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FB80193-CA2B-1F3C-4C6D-B20FB9962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472" y="1690688"/>
            <a:ext cx="551383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GSM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желісінің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басты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идеясы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жиіліктерді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көршілес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емес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ұяшықтарда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қайта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пайдалану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frequency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reuse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базалық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станцияға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(BTS)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белгілі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жиілік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жиынтығы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бекітіледі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Барлық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базалық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станциялар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орталық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коммутация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орталығымен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(MSC)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байланысады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49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7FF358-435B-5014-57C3-C6DCD048B2F7}"/>
              </a:ext>
            </a:extLst>
          </p:cNvPr>
          <p:cNvSpPr txBox="1"/>
          <p:nvPr/>
        </p:nvSpPr>
        <p:spPr>
          <a:xfrm>
            <a:off x="258318" y="785706"/>
            <a:ext cx="569442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 err="1">
                <a:solidFill>
                  <a:srgbClr val="FF0000"/>
                </a:solidFill>
              </a:rPr>
              <a:t>Ұялы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құрылым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>
                <a:solidFill>
                  <a:srgbClr val="FF0000"/>
                </a:solidFill>
              </a:rPr>
              <a:t>Cellular structure)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GSM </a:t>
            </a:r>
            <a:r>
              <a:rPr lang="ru-RU" sz="2800" dirty="0" err="1"/>
              <a:t>желісі</a:t>
            </a:r>
            <a:r>
              <a:rPr lang="ru-RU" sz="2800" dirty="0"/>
              <a:t> </a:t>
            </a:r>
            <a:r>
              <a:rPr lang="ru-RU" sz="2800" dirty="0" err="1"/>
              <a:t>көптеген</a:t>
            </a:r>
            <a:r>
              <a:rPr lang="ru-RU" sz="2800" dirty="0"/>
              <a:t> </a:t>
            </a:r>
            <a:r>
              <a:rPr lang="ru-RU" sz="2800" b="1" dirty="0" err="1"/>
              <a:t>ұяшықтардан</a:t>
            </a:r>
            <a:r>
              <a:rPr lang="ru-RU" sz="2800" b="1" dirty="0"/>
              <a:t> (</a:t>
            </a:r>
            <a:r>
              <a:rPr lang="en-US" sz="2800" b="1" dirty="0"/>
              <a:t>cell)</a:t>
            </a:r>
            <a:r>
              <a:rPr lang="en-US" sz="2800" dirty="0"/>
              <a:t> </a:t>
            </a:r>
            <a:r>
              <a:rPr lang="ru-RU" sz="2800" dirty="0" err="1"/>
              <a:t>тұрады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ұяшық</a:t>
            </a:r>
            <a:r>
              <a:rPr lang="ru-RU" sz="2800" dirty="0"/>
              <a:t> — </a:t>
            </a:r>
            <a:r>
              <a:rPr lang="ru-RU" sz="2800" dirty="0" err="1"/>
              <a:t>базалық</a:t>
            </a:r>
            <a:r>
              <a:rPr lang="ru-RU" sz="2800" dirty="0"/>
              <a:t> </a:t>
            </a:r>
            <a:r>
              <a:rPr lang="ru-RU" sz="2800" dirty="0" err="1"/>
              <a:t>станциямен</a:t>
            </a:r>
            <a:r>
              <a:rPr lang="ru-RU" sz="2800" dirty="0"/>
              <a:t> </a:t>
            </a:r>
            <a:r>
              <a:rPr lang="ru-RU" sz="2800" dirty="0" err="1"/>
              <a:t>қамтылған</a:t>
            </a:r>
            <a:r>
              <a:rPr lang="ru-RU" sz="2800" dirty="0"/>
              <a:t> </a:t>
            </a:r>
            <a:r>
              <a:rPr lang="ru-RU" sz="2800" dirty="0" err="1"/>
              <a:t>аймақ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Ұяшық</a:t>
            </a:r>
            <a:r>
              <a:rPr lang="ru-RU" sz="2800" dirty="0"/>
              <a:t> </a:t>
            </a:r>
            <a:r>
              <a:rPr lang="ru-RU" sz="2800" dirty="0" err="1"/>
              <a:t>пішіні</a:t>
            </a:r>
            <a:r>
              <a:rPr lang="ru-RU" sz="2800" dirty="0"/>
              <a:t> </a:t>
            </a:r>
            <a:r>
              <a:rPr lang="ru-RU" sz="2800" b="1" dirty="0" err="1"/>
              <a:t>алтыбұрыш</a:t>
            </a:r>
            <a:r>
              <a:rPr lang="ru-RU" sz="2800" b="1" dirty="0"/>
              <a:t> (гексагон)</a:t>
            </a:r>
            <a:r>
              <a:rPr lang="ru-RU" sz="2800" dirty="0"/>
              <a:t> </a:t>
            </a:r>
            <a:r>
              <a:rPr lang="ru-RU" sz="2800" dirty="0" err="1"/>
              <a:t>түрінде</a:t>
            </a:r>
            <a:r>
              <a:rPr lang="ru-RU" sz="2800" dirty="0"/>
              <a:t> </a:t>
            </a:r>
            <a:r>
              <a:rPr lang="ru-RU" sz="2800" dirty="0" err="1"/>
              <a:t>модельденеді</a:t>
            </a:r>
            <a:r>
              <a:rPr lang="ru-RU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станцияның</a:t>
            </a:r>
            <a:r>
              <a:rPr lang="ru-RU" sz="2800" dirty="0"/>
              <a:t> </a:t>
            </a:r>
            <a:r>
              <a:rPr lang="ru-RU" sz="2800" dirty="0" err="1"/>
              <a:t>антеннасы</a:t>
            </a:r>
            <a:r>
              <a:rPr lang="ru-RU" sz="2800" dirty="0"/>
              <a:t> </a:t>
            </a:r>
            <a:r>
              <a:rPr lang="ru-RU" sz="2800" dirty="0" err="1"/>
              <a:t>әдетте</a:t>
            </a:r>
            <a:r>
              <a:rPr lang="ru-RU" sz="2800" dirty="0"/>
              <a:t> </a:t>
            </a:r>
            <a:r>
              <a:rPr lang="ru-RU" sz="2800" b="1" dirty="0" err="1"/>
              <a:t>шеңберлі</a:t>
            </a:r>
            <a:r>
              <a:rPr lang="ru-RU" sz="2800" b="1" dirty="0"/>
              <a:t> </a:t>
            </a:r>
            <a:r>
              <a:rPr lang="ru-RU" sz="2800" b="1" dirty="0" err="1"/>
              <a:t>бағытталу</a:t>
            </a:r>
            <a:r>
              <a:rPr lang="ru-RU" sz="2800" b="1" dirty="0"/>
              <a:t> </a:t>
            </a:r>
            <a:r>
              <a:rPr lang="ru-RU" sz="2800" b="1" dirty="0" err="1"/>
              <a:t>диаграммасына</a:t>
            </a:r>
            <a:r>
              <a:rPr lang="ru-RU" sz="2800" dirty="0"/>
              <a:t> </a:t>
            </a:r>
            <a:r>
              <a:rPr lang="ru-RU" sz="2800" dirty="0" err="1"/>
              <a:t>ие</a:t>
            </a:r>
            <a:r>
              <a:rPr lang="ru-RU" sz="2800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7F15D2-B83C-7E4E-608A-19551E5F9E8A}"/>
                  </a:ext>
                </a:extLst>
              </p:cNvPr>
              <p:cNvSpPr txBox="1"/>
              <p:nvPr/>
            </p:nvSpPr>
            <p:spPr>
              <a:xfrm>
                <a:off x="5952744" y="785706"/>
                <a:ext cx="6094476" cy="52133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ru-RU" sz="2400" b="1" dirty="0" err="1">
                    <a:solidFill>
                      <a:srgbClr val="FF0000"/>
                    </a:solidFill>
                  </a:rPr>
                  <a:t>Жиіліктерді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ru-RU" sz="2400" b="1" dirty="0" err="1">
                    <a:solidFill>
                      <a:srgbClr val="FF0000"/>
                    </a:solidFill>
                  </a:rPr>
                  <a:t>қайта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ru-RU" sz="2400" b="1" dirty="0" err="1">
                    <a:solidFill>
                      <a:srgbClr val="FF0000"/>
                    </a:solidFill>
                  </a:rPr>
                  <a:t>пайдалану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ru-RU" sz="2400" b="1" dirty="0" err="1">
                    <a:solidFill>
                      <a:srgbClr val="FF0000"/>
                    </a:solidFill>
                  </a:rPr>
                  <a:t>принципі</a:t>
                </a:r>
                <a:endParaRPr lang="ru-RU" sz="2400" b="1" dirty="0">
                  <a:solidFill>
                    <a:srgbClr val="FF0000"/>
                  </a:solidFill>
                </a:endParaRPr>
              </a:p>
              <a:p>
                <a:pPr>
                  <a:buNone/>
                </a:pPr>
                <a:endParaRPr lang="ru-RU" sz="2400" b="1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ru-RU" sz="2400" dirty="0" err="1"/>
                  <a:t>Бір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жиілік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көршілес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емес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ұяшықтарда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қайталанып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қолданылады</a:t>
                </a:r>
                <a:r>
                  <a:rPr lang="ru-RU" sz="2400" dirty="0"/>
                  <a:t>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ru-RU" sz="2400" dirty="0" err="1"/>
                  <a:t>Бұл</a:t>
                </a:r>
                <a:r>
                  <a:rPr lang="ru-RU" sz="2400" dirty="0"/>
                  <a:t> </a:t>
                </a:r>
                <a:r>
                  <a:rPr lang="ru-RU" sz="2400" b="1" dirty="0" err="1"/>
                  <a:t>радиожиілік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спектрін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тиімді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пайдалану</a:t>
                </a:r>
                <a:r>
                  <a:rPr lang="ru-RU" sz="2400" dirty="0"/>
                  <a:t> мен </a:t>
                </a:r>
                <a:r>
                  <a:rPr lang="ru-RU" sz="2400" b="1" dirty="0" err="1"/>
                  <a:t>араласуларды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азайтуға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мүмкіндік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береді</a:t>
                </a:r>
                <a:r>
                  <a:rPr lang="ru-RU" sz="2400" dirty="0"/>
                  <a:t>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ru-RU" sz="2400" dirty="0" err="1"/>
                  <a:t>Бірдей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жиілікті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ұяшықтар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арасындағы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қашықтық</a:t>
                </a:r>
                <a:br>
                  <a:rPr lang="ru-RU" sz="2400" dirty="0"/>
                </a:b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ru-RU" sz="2400" dirty="0"/>
                  <a:t>— </a:t>
                </a:r>
                <a:r>
                  <a:rPr lang="ru-RU" sz="2400" dirty="0" err="1"/>
                  <a:t>ұяшық</a:t>
                </a:r>
                <a:r>
                  <a:rPr lang="ru-RU" sz="2400" dirty="0"/>
                  <a:t> радиусы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ru-RU" sz="2400" dirty="0"/>
                  <a:t>-</a:t>
                </a:r>
                <a:r>
                  <a:rPr lang="ru-RU" sz="2400" dirty="0" err="1"/>
                  <a:t>ге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пропорционал</a:t>
                </a:r>
                <a:r>
                  <a:rPr lang="ru-RU" sz="2400" dirty="0"/>
                  <a:t>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ru-RU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ar-AE" sz="2400" dirty="0"/>
              </a:p>
              <a:p>
                <a:r>
                  <a:rPr lang="ru-RU" sz="2400" dirty="0" err="1"/>
                  <a:t>мұндағы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ru-RU" sz="2400" dirty="0"/>
                  <a:t>—</a:t>
                </a:r>
                <a:r>
                  <a:rPr lang="ru-RU" sz="2400" b="1" dirty="0"/>
                  <a:t>интерференция </a:t>
                </a:r>
                <a:r>
                  <a:rPr lang="ru-RU" sz="2400" b="1" dirty="0" err="1"/>
                  <a:t>азаюы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коэффициенті</a:t>
                </a:r>
                <a:r>
                  <a:rPr lang="ru-RU" sz="2400" dirty="0"/>
                  <a:t>.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17F15D2-B83C-7E4E-608A-19551E5F9E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744" y="785706"/>
                <a:ext cx="6094476" cy="5213350"/>
              </a:xfrm>
              <a:prstGeom prst="rect">
                <a:avLst/>
              </a:prstGeom>
              <a:blipFill>
                <a:blip r:embed="rId2"/>
                <a:stretch>
                  <a:fillRect l="-1602" t="-936" b="-175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5854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1033</Words>
  <Application>Microsoft Office PowerPoint</Application>
  <PresentationFormat>Широкоэкранный</PresentationFormat>
  <Paragraphs>173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Cambria Math</vt:lpstr>
      <vt:lpstr>Тема Office</vt:lpstr>
      <vt:lpstr>2G ҰЯЛЫ БАЙЛАНЫС ЖҮЙЕЛЕРІ</vt:lpstr>
      <vt:lpstr>Презентация PowerPoint</vt:lpstr>
      <vt:lpstr>Презентация PowerPoint</vt:lpstr>
      <vt:lpstr>4. GSM стандарттарының техникалық сипаттамалары</vt:lpstr>
      <vt:lpstr>Презентация PowerPoint</vt:lpstr>
      <vt:lpstr>Презентация PowerPoint</vt:lpstr>
      <vt:lpstr>Презентация PowerPoint</vt:lpstr>
      <vt:lpstr>GSM желісін жоспарлау</vt:lpstr>
      <vt:lpstr>Презентация PowerPoint</vt:lpstr>
      <vt:lpstr>Презентация PowerPoint</vt:lpstr>
      <vt:lpstr>Презентация PowerPoint</vt:lpstr>
      <vt:lpstr>1. GSM желісінің негізгі элементтері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Beybit Karibayev</dc:creator>
  <cp:lastModifiedBy>Beybit Karibayev</cp:lastModifiedBy>
  <cp:revision>8</cp:revision>
  <dcterms:created xsi:type="dcterms:W3CDTF">2025-11-12T15:41:54Z</dcterms:created>
  <dcterms:modified xsi:type="dcterms:W3CDTF">2025-11-12T17:27:59Z</dcterms:modified>
</cp:coreProperties>
</file>